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4630400" cy="8229600"/>
  <p:notesSz cx="8229600" cy="14630400"/>
  <p:embeddedFontLst>
    <p:embeddedFont>
      <p:font typeface="Outfit Extra Bold" pitchFamily="34" charset="0"/>
      <p:regular r:id="rId18"/>
    </p:embeddedFont>
    <p:embeddedFont>
      <p:font typeface="Outfit Extra Bold" pitchFamily="34" charset="-122"/>
      <p:regular r:id="rId19"/>
    </p:embeddedFont>
    <p:embeddedFont>
      <p:font typeface="Outfit Extra Bold" pitchFamily="34" charset="-120"/>
      <p:regular r:id="rId20"/>
    </p:embeddedFont>
    <p:embeddedFont>
      <p:font typeface="Arimo" panose="020B0604020202020204" pitchFamily="34" charset="0"/>
      <p:bold r:id="rId21"/>
    </p:embeddedFont>
    <p:embeddedFont>
      <p:font typeface="Arimo" panose="020B0604020202020204" pitchFamily="34" charset="-122"/>
      <p:bold r:id="rId22"/>
    </p:embeddedFont>
    <p:embeddedFont>
      <p:font typeface="Arimo" panose="020B0604020202020204" pitchFamily="34" charset="-120"/>
      <p:bold r:id="rId23"/>
    </p:embeddedFont>
    <p:embeddedFont>
      <p:font typeface="Calibri" panose="020F0502020204030204" charset="0"/>
      <p:regular r:id="rId24"/>
      <p:bold r:id="rId25"/>
      <p:italic r:id="rId26"/>
      <p:boldItalic r:id="rId27"/>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FD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7" Type="http://schemas.openxmlformats.org/officeDocument/2006/relationships/font" Target="fonts/font10.fntdata"/><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80415" y="970597"/>
            <a:ext cx="7755969" cy="2565321"/>
          </a:xfrm>
          <a:prstGeom prst="rect">
            <a:avLst/>
          </a:prstGeom>
          <a:noFill/>
        </p:spPr>
        <p:txBody>
          <a:bodyPr wrap="square" lIns="0" tIns="0" rIns="0" bIns="0" rtlCol="0" anchor="t"/>
          <a:lstStyle/>
          <a:p>
            <a:pPr marL="0" indent="0">
              <a:lnSpc>
                <a:spcPts val="6700"/>
              </a:lnSpc>
              <a:buNone/>
            </a:pPr>
            <a:r>
              <a:rPr lang="en-US" sz="5350" b="1" dirty="0">
                <a:solidFill>
                  <a:srgbClr val="231971"/>
                </a:solidFill>
                <a:latin typeface="Outfit Extra Bold" pitchFamily="34" charset="0"/>
                <a:ea typeface="Outfit Extra Bold" pitchFamily="34" charset="-122"/>
                <a:cs typeface="Outfit Extra Bold" pitchFamily="34" charset="-120"/>
              </a:rPr>
              <a:t>Disease Prediction Model Using Symptom Data and SVM</a:t>
            </a:r>
            <a:endParaRPr lang="en-US" sz="5350" dirty="0"/>
          </a:p>
        </p:txBody>
      </p:sp>
      <p:sp>
        <p:nvSpPr>
          <p:cNvPr id="4" name="Text 1"/>
          <p:cNvSpPr/>
          <p:nvPr/>
        </p:nvSpPr>
        <p:spPr>
          <a:xfrm>
            <a:off x="6180415" y="3833336"/>
            <a:ext cx="7755969" cy="2855714"/>
          </a:xfrm>
          <a:prstGeom prst="rect">
            <a:avLst/>
          </a:prstGeom>
          <a:noFill/>
        </p:spPr>
        <p:txBody>
          <a:bodyPr wrap="square" lIns="0" tIns="0" rIns="0" bIns="0" rtlCol="0" anchor="t"/>
          <a:lstStyle/>
          <a:p>
            <a:pPr marL="0" indent="0">
              <a:lnSpc>
                <a:spcPts val="2450"/>
              </a:lnSpc>
              <a:buNone/>
            </a:pPr>
            <a:r>
              <a:rPr lang="en-US" sz="1550" dirty="0">
                <a:solidFill>
                  <a:srgbClr val="2A2742"/>
                </a:solidFill>
                <a:latin typeface="Arimo" panose="020B0604020202020204" pitchFamily="34" charset="0"/>
                <a:ea typeface="Arimo" panose="020B0604020202020204" pitchFamily="34" charset="-122"/>
                <a:cs typeface="Arimo" panose="020B0604020202020204" pitchFamily="34" charset="-120"/>
              </a:rPr>
              <a:t>This project aims to develop an innovative disease prediction model utilizing machine learning algorithms, specifically Support Vector Machines (SVM), to analyze symptom data. By leveraging sk-learn for model training and storage, the system predicts potential health conditions based on reported symptoms. The primary focus is on non-invasive health monitoring, identifying patterns in symptom data that may indicate various diseases. This approach emphasizes early detection and predictive accuracy, making healthcare more accessible and efficient. Additionally, the project incorporates a secure login system using DeepFace facial recognition technology, ensuring patient data privacy and streamlined access to the prediction tool.</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2681" y="1023461"/>
            <a:ext cx="7015163" cy="648533"/>
          </a:xfrm>
          <a:prstGeom prst="rect">
            <a:avLst/>
          </a:prstGeom>
          <a:noFill/>
        </p:spPr>
        <p:txBody>
          <a:bodyPr wrap="none" lIns="0" tIns="0" rIns="0" bIns="0" rtlCol="0" anchor="t"/>
          <a:lstStyle/>
          <a:p>
            <a:pPr marL="0" indent="0">
              <a:lnSpc>
                <a:spcPts val="5100"/>
              </a:lnSpc>
              <a:buNone/>
            </a:pPr>
            <a:r>
              <a:rPr lang="en-US" sz="4050" b="1" dirty="0">
                <a:solidFill>
                  <a:srgbClr val="231971"/>
                </a:solidFill>
                <a:latin typeface="Outfit Extra Bold" pitchFamily="34" charset="0"/>
                <a:ea typeface="Outfit Extra Bold" pitchFamily="34" charset="-122"/>
                <a:cs typeface="Outfit Extra Bold" pitchFamily="34" charset="-120"/>
              </a:rPr>
              <a:t>Conclusions and Future Work</a:t>
            </a:r>
            <a:endParaRPr lang="en-US" sz="4050" dirty="0"/>
          </a:p>
        </p:txBody>
      </p:sp>
      <p:sp>
        <p:nvSpPr>
          <p:cNvPr id="4" name="Shape 1"/>
          <p:cNvSpPr/>
          <p:nvPr/>
        </p:nvSpPr>
        <p:spPr>
          <a:xfrm>
            <a:off x="6212681" y="2216587"/>
            <a:ext cx="466844" cy="466844"/>
          </a:xfrm>
          <a:prstGeom prst="roundRect">
            <a:avLst>
              <a:gd name="adj" fmla="val 18670"/>
            </a:avLst>
          </a:prstGeom>
          <a:solidFill>
            <a:srgbClr val="E9E6FA"/>
          </a:solidFill>
          <a:ln w="7620">
            <a:solidFill>
              <a:srgbClr val="BDB8DF"/>
            </a:solidFill>
            <a:prstDash val="solid"/>
          </a:ln>
        </p:spPr>
      </p:sp>
      <p:sp>
        <p:nvSpPr>
          <p:cNvPr id="5" name="Text 2"/>
          <p:cNvSpPr/>
          <p:nvPr/>
        </p:nvSpPr>
        <p:spPr>
          <a:xfrm>
            <a:off x="6385322" y="2294334"/>
            <a:ext cx="121444" cy="311348"/>
          </a:xfrm>
          <a:prstGeom prst="rect">
            <a:avLst/>
          </a:prstGeom>
          <a:noFill/>
        </p:spPr>
        <p:txBody>
          <a:bodyPr wrap="none" lIns="0" tIns="0" rIns="0" bIns="0" rtlCol="0" anchor="t"/>
          <a:lstStyle/>
          <a:p>
            <a:pPr marL="0" indent="0" algn="ctr">
              <a:lnSpc>
                <a:spcPts val="2450"/>
              </a:lnSpc>
              <a:buNone/>
            </a:pPr>
            <a:r>
              <a:rPr lang="en-US" sz="2450" b="1" dirty="0">
                <a:solidFill>
                  <a:srgbClr val="2A2742"/>
                </a:solidFill>
                <a:latin typeface="Outfit Extra Bold" pitchFamily="34" charset="0"/>
                <a:ea typeface="Outfit Extra Bold" pitchFamily="34" charset="-122"/>
                <a:cs typeface="Outfit Extra Bold" pitchFamily="34" charset="-120"/>
              </a:rPr>
              <a:t>1</a:t>
            </a:r>
            <a:endParaRPr lang="en-US" sz="2450" dirty="0"/>
          </a:p>
        </p:txBody>
      </p:sp>
      <p:sp>
        <p:nvSpPr>
          <p:cNvPr id="6" name="Text 3"/>
          <p:cNvSpPr/>
          <p:nvPr/>
        </p:nvSpPr>
        <p:spPr>
          <a:xfrm>
            <a:off x="6887051" y="2216587"/>
            <a:ext cx="2692598" cy="324207"/>
          </a:xfrm>
          <a:prstGeom prst="rect">
            <a:avLst/>
          </a:prstGeom>
          <a:noFill/>
        </p:spPr>
        <p:txBody>
          <a:bodyPr wrap="none" lIns="0" tIns="0" rIns="0" bIns="0" rtlCol="0" anchor="t"/>
          <a:lstStyle/>
          <a:p>
            <a:pPr marL="0" indent="0">
              <a:lnSpc>
                <a:spcPts val="2550"/>
              </a:lnSpc>
              <a:buNone/>
            </a:pPr>
            <a:r>
              <a:rPr lang="en-US" sz="2000" b="1" dirty="0">
                <a:solidFill>
                  <a:srgbClr val="2A2742"/>
                </a:solidFill>
                <a:latin typeface="Outfit Extra Bold" pitchFamily="34" charset="0"/>
                <a:ea typeface="Outfit Extra Bold" pitchFamily="34" charset="-122"/>
                <a:cs typeface="Outfit Extra Bold" pitchFamily="34" charset="-120"/>
              </a:rPr>
              <a:t>Successful Integration</a:t>
            </a:r>
            <a:endParaRPr lang="en-US" sz="2000" dirty="0"/>
          </a:p>
        </p:txBody>
      </p:sp>
      <p:sp>
        <p:nvSpPr>
          <p:cNvPr id="7" name="Text 4"/>
          <p:cNvSpPr/>
          <p:nvPr/>
        </p:nvSpPr>
        <p:spPr>
          <a:xfrm>
            <a:off x="6887051" y="2665214"/>
            <a:ext cx="3067645" cy="2323624"/>
          </a:xfrm>
          <a:prstGeom prst="rect">
            <a:avLst/>
          </a:prstGeom>
          <a:noFill/>
        </p:spPr>
        <p:txBody>
          <a:bodyPr wrap="square" lIns="0" tIns="0" rIns="0" bIns="0" rtlCol="0" anchor="t"/>
          <a:lstStyle/>
          <a:p>
            <a:pPr marL="0" indent="0">
              <a:lnSpc>
                <a:spcPts val="260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The project successfully integrated a symptom-based disease prediction model with secure facial recognition access, demonstrating the potential for advanced, user-friendly healthcare tools.</a:t>
            </a:r>
            <a:endParaRPr lang="en-US" sz="1600" dirty="0"/>
          </a:p>
        </p:txBody>
      </p:sp>
      <p:sp>
        <p:nvSpPr>
          <p:cNvPr id="8" name="Shape 5"/>
          <p:cNvSpPr/>
          <p:nvPr/>
        </p:nvSpPr>
        <p:spPr>
          <a:xfrm>
            <a:off x="10162223" y="2216587"/>
            <a:ext cx="466844" cy="466844"/>
          </a:xfrm>
          <a:prstGeom prst="roundRect">
            <a:avLst>
              <a:gd name="adj" fmla="val 18670"/>
            </a:avLst>
          </a:prstGeom>
          <a:solidFill>
            <a:srgbClr val="E9E6FA"/>
          </a:solidFill>
          <a:ln w="7620">
            <a:solidFill>
              <a:srgbClr val="BDB8DF"/>
            </a:solidFill>
            <a:prstDash val="solid"/>
          </a:ln>
        </p:spPr>
      </p:sp>
      <p:sp>
        <p:nvSpPr>
          <p:cNvPr id="9" name="Text 6"/>
          <p:cNvSpPr/>
          <p:nvPr/>
        </p:nvSpPr>
        <p:spPr>
          <a:xfrm>
            <a:off x="10305931" y="2294334"/>
            <a:ext cx="179308" cy="311348"/>
          </a:xfrm>
          <a:prstGeom prst="rect">
            <a:avLst/>
          </a:prstGeom>
          <a:noFill/>
        </p:spPr>
        <p:txBody>
          <a:bodyPr wrap="none" lIns="0" tIns="0" rIns="0" bIns="0" rtlCol="0" anchor="t"/>
          <a:lstStyle/>
          <a:p>
            <a:pPr marL="0" indent="0" algn="ctr">
              <a:lnSpc>
                <a:spcPts val="2450"/>
              </a:lnSpc>
              <a:buNone/>
            </a:pPr>
            <a:r>
              <a:rPr lang="en-US" sz="2450" b="1" dirty="0">
                <a:solidFill>
                  <a:srgbClr val="2A2742"/>
                </a:solidFill>
                <a:latin typeface="Outfit Extra Bold" pitchFamily="34" charset="0"/>
                <a:ea typeface="Outfit Extra Bold" pitchFamily="34" charset="-122"/>
                <a:cs typeface="Outfit Extra Bold" pitchFamily="34" charset="-120"/>
              </a:rPr>
              <a:t>2</a:t>
            </a:r>
            <a:endParaRPr lang="en-US" sz="2450" dirty="0"/>
          </a:p>
        </p:txBody>
      </p:sp>
      <p:sp>
        <p:nvSpPr>
          <p:cNvPr id="10" name="Text 7"/>
          <p:cNvSpPr/>
          <p:nvPr/>
        </p:nvSpPr>
        <p:spPr>
          <a:xfrm>
            <a:off x="10836593" y="2216587"/>
            <a:ext cx="2717721" cy="324207"/>
          </a:xfrm>
          <a:prstGeom prst="rect">
            <a:avLst/>
          </a:prstGeom>
          <a:noFill/>
        </p:spPr>
        <p:txBody>
          <a:bodyPr wrap="none" lIns="0" tIns="0" rIns="0" bIns="0" rtlCol="0" anchor="t"/>
          <a:lstStyle/>
          <a:p>
            <a:pPr marL="0" indent="0">
              <a:lnSpc>
                <a:spcPts val="2550"/>
              </a:lnSpc>
              <a:buNone/>
            </a:pPr>
            <a:r>
              <a:rPr lang="en-US" sz="2000" b="1" dirty="0">
                <a:solidFill>
                  <a:srgbClr val="2A2742"/>
                </a:solidFill>
                <a:latin typeface="Outfit Extra Bold" pitchFamily="34" charset="0"/>
                <a:ea typeface="Outfit Extra Bold" pitchFamily="34" charset="-122"/>
                <a:cs typeface="Outfit Extra Bold" pitchFamily="34" charset="-120"/>
              </a:rPr>
              <a:t>Improved Accessibility</a:t>
            </a:r>
            <a:endParaRPr lang="en-US" sz="2000" dirty="0"/>
          </a:p>
        </p:txBody>
      </p:sp>
      <p:sp>
        <p:nvSpPr>
          <p:cNvPr id="11" name="Text 8"/>
          <p:cNvSpPr/>
          <p:nvPr/>
        </p:nvSpPr>
        <p:spPr>
          <a:xfrm>
            <a:off x="10836593" y="2665214"/>
            <a:ext cx="3067645" cy="1991678"/>
          </a:xfrm>
          <a:prstGeom prst="rect">
            <a:avLst/>
          </a:prstGeom>
          <a:noFill/>
        </p:spPr>
        <p:txBody>
          <a:bodyPr wrap="square" lIns="0" tIns="0" rIns="0" bIns="0" rtlCol="0" anchor="t"/>
          <a:lstStyle/>
          <a:p>
            <a:pPr marL="0" indent="0">
              <a:lnSpc>
                <a:spcPts val="260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The system shows promise in enhancing early disease detection and improving healthcare accessibility, particularly in remote or underserved areas.</a:t>
            </a:r>
            <a:endParaRPr lang="en-US" sz="1600" dirty="0"/>
          </a:p>
        </p:txBody>
      </p:sp>
      <p:sp>
        <p:nvSpPr>
          <p:cNvPr id="12" name="Shape 9"/>
          <p:cNvSpPr/>
          <p:nvPr/>
        </p:nvSpPr>
        <p:spPr>
          <a:xfrm>
            <a:off x="6212681" y="5429726"/>
            <a:ext cx="466844" cy="466844"/>
          </a:xfrm>
          <a:prstGeom prst="roundRect">
            <a:avLst>
              <a:gd name="adj" fmla="val 18670"/>
            </a:avLst>
          </a:prstGeom>
          <a:solidFill>
            <a:srgbClr val="E9E6FA"/>
          </a:solidFill>
          <a:ln w="7620">
            <a:solidFill>
              <a:srgbClr val="BDB8DF"/>
            </a:solidFill>
            <a:prstDash val="solid"/>
          </a:ln>
        </p:spPr>
      </p:sp>
      <p:sp>
        <p:nvSpPr>
          <p:cNvPr id="13" name="Text 10"/>
          <p:cNvSpPr/>
          <p:nvPr/>
        </p:nvSpPr>
        <p:spPr>
          <a:xfrm>
            <a:off x="6357461" y="5507474"/>
            <a:ext cx="177165" cy="311348"/>
          </a:xfrm>
          <a:prstGeom prst="rect">
            <a:avLst/>
          </a:prstGeom>
          <a:noFill/>
        </p:spPr>
        <p:txBody>
          <a:bodyPr wrap="none" lIns="0" tIns="0" rIns="0" bIns="0" rtlCol="0" anchor="t"/>
          <a:lstStyle/>
          <a:p>
            <a:pPr marL="0" indent="0" algn="ctr">
              <a:lnSpc>
                <a:spcPts val="2450"/>
              </a:lnSpc>
              <a:buNone/>
            </a:pPr>
            <a:r>
              <a:rPr lang="en-US" sz="2450" b="1" dirty="0">
                <a:solidFill>
                  <a:srgbClr val="2A2742"/>
                </a:solidFill>
                <a:latin typeface="Outfit Extra Bold" pitchFamily="34" charset="0"/>
                <a:ea typeface="Outfit Extra Bold" pitchFamily="34" charset="-122"/>
                <a:cs typeface="Outfit Extra Bold" pitchFamily="34" charset="-120"/>
              </a:rPr>
              <a:t>3</a:t>
            </a:r>
            <a:endParaRPr lang="en-US" sz="2450" dirty="0"/>
          </a:p>
        </p:txBody>
      </p:sp>
      <p:sp>
        <p:nvSpPr>
          <p:cNvPr id="14" name="Text 11"/>
          <p:cNvSpPr/>
          <p:nvPr/>
        </p:nvSpPr>
        <p:spPr>
          <a:xfrm>
            <a:off x="6887051" y="5429726"/>
            <a:ext cx="2638901" cy="324207"/>
          </a:xfrm>
          <a:prstGeom prst="rect">
            <a:avLst/>
          </a:prstGeom>
          <a:noFill/>
        </p:spPr>
        <p:txBody>
          <a:bodyPr wrap="none" lIns="0" tIns="0" rIns="0" bIns="0" rtlCol="0" anchor="t"/>
          <a:lstStyle/>
          <a:p>
            <a:pPr marL="0" indent="0">
              <a:lnSpc>
                <a:spcPts val="2550"/>
              </a:lnSpc>
              <a:buNone/>
            </a:pPr>
            <a:r>
              <a:rPr lang="en-US" sz="2000" b="1" dirty="0">
                <a:solidFill>
                  <a:srgbClr val="2A2742"/>
                </a:solidFill>
                <a:latin typeface="Outfit Extra Bold" pitchFamily="34" charset="0"/>
                <a:ea typeface="Outfit Extra Bold" pitchFamily="34" charset="-122"/>
                <a:cs typeface="Outfit Extra Bold" pitchFamily="34" charset="-120"/>
              </a:rPr>
              <a:t>Future Enhancements</a:t>
            </a:r>
            <a:endParaRPr lang="en-US" sz="2000" dirty="0"/>
          </a:p>
        </p:txBody>
      </p:sp>
      <p:sp>
        <p:nvSpPr>
          <p:cNvPr id="15" name="Text 12"/>
          <p:cNvSpPr/>
          <p:nvPr/>
        </p:nvSpPr>
        <p:spPr>
          <a:xfrm>
            <a:off x="6887051" y="5878354"/>
            <a:ext cx="7017068" cy="1327785"/>
          </a:xfrm>
          <a:prstGeom prst="rect">
            <a:avLst/>
          </a:prstGeom>
          <a:noFill/>
        </p:spPr>
        <p:txBody>
          <a:bodyPr wrap="square" lIns="0" tIns="0" rIns="0" bIns="0" rtlCol="0" anchor="t"/>
          <a:lstStyle/>
          <a:p>
            <a:pPr marL="0" indent="0">
              <a:lnSpc>
                <a:spcPts val="260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Future work will focus on expanding the symptom database, incorporating real-time health data from wearable devices, and implementing more advanced machine learning techniques like ensemble methods or deep learning for improved prediction accuracy.</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82566"/>
            <a:ext cx="5670590" cy="708779"/>
          </a:xfrm>
          <a:prstGeom prst="rect">
            <a:avLst/>
          </a:prstGeom>
          <a:noFill/>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Thank You</a:t>
            </a:r>
            <a:endParaRPr lang="en-US" sz="4450" dirty="0"/>
          </a:p>
        </p:txBody>
      </p:sp>
      <p:sp>
        <p:nvSpPr>
          <p:cNvPr id="4" name="Shape 1"/>
          <p:cNvSpPr/>
          <p:nvPr/>
        </p:nvSpPr>
        <p:spPr>
          <a:xfrm>
            <a:off x="793790" y="2531507"/>
            <a:ext cx="7556421" cy="2616518"/>
          </a:xfrm>
          <a:prstGeom prst="roundRect">
            <a:avLst>
              <a:gd name="adj" fmla="val 3641"/>
            </a:avLst>
          </a:prstGeom>
          <a:noFill/>
          <a:ln w="7620">
            <a:solidFill>
              <a:srgbClr val="000000">
                <a:alpha val="8000"/>
              </a:srgbClr>
            </a:solidFill>
            <a:prstDash val="solid"/>
          </a:ln>
        </p:spPr>
      </p:sp>
      <p:sp>
        <p:nvSpPr>
          <p:cNvPr id="5" name="Shape 2"/>
          <p:cNvSpPr/>
          <p:nvPr/>
        </p:nvSpPr>
        <p:spPr>
          <a:xfrm>
            <a:off x="801410" y="2539127"/>
            <a:ext cx="7541181" cy="650319"/>
          </a:xfrm>
          <a:prstGeom prst="rect">
            <a:avLst/>
          </a:prstGeom>
          <a:solidFill>
            <a:srgbClr val="FFFFFF">
              <a:alpha val="4000"/>
            </a:srgbClr>
          </a:solidFill>
        </p:spPr>
      </p:sp>
      <p:sp>
        <p:nvSpPr>
          <p:cNvPr id="6" name="Text 3"/>
          <p:cNvSpPr/>
          <p:nvPr/>
        </p:nvSpPr>
        <p:spPr>
          <a:xfrm>
            <a:off x="1028224" y="2682835"/>
            <a:ext cx="3313152" cy="362903"/>
          </a:xfrm>
          <a:prstGeom prst="rect">
            <a:avLst/>
          </a:prstGeom>
          <a:noFill/>
        </p:spPr>
        <p:txBody>
          <a:bodyPr wrap="non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Name</a:t>
            </a:r>
            <a:endParaRPr lang="en-US" sz="1750" dirty="0"/>
          </a:p>
        </p:txBody>
      </p:sp>
      <p:sp>
        <p:nvSpPr>
          <p:cNvPr id="7" name="Text 4"/>
          <p:cNvSpPr/>
          <p:nvPr/>
        </p:nvSpPr>
        <p:spPr>
          <a:xfrm>
            <a:off x="4802624" y="2682835"/>
            <a:ext cx="3313152" cy="362903"/>
          </a:xfrm>
          <a:prstGeom prst="rect">
            <a:avLst/>
          </a:prstGeom>
          <a:noFill/>
        </p:spPr>
        <p:txBody>
          <a:bodyPr wrap="non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Reg No.</a:t>
            </a:r>
            <a:endParaRPr lang="en-US" sz="1750" dirty="0"/>
          </a:p>
        </p:txBody>
      </p:sp>
      <p:sp>
        <p:nvSpPr>
          <p:cNvPr id="8" name="Shape 5"/>
          <p:cNvSpPr/>
          <p:nvPr/>
        </p:nvSpPr>
        <p:spPr>
          <a:xfrm>
            <a:off x="801410" y="3189446"/>
            <a:ext cx="7541181" cy="650319"/>
          </a:xfrm>
          <a:prstGeom prst="rect">
            <a:avLst/>
          </a:prstGeom>
          <a:solidFill>
            <a:srgbClr val="000000">
              <a:alpha val="4000"/>
            </a:srgbClr>
          </a:solidFill>
        </p:spPr>
      </p:sp>
      <p:sp>
        <p:nvSpPr>
          <p:cNvPr id="9" name="Text 6"/>
          <p:cNvSpPr/>
          <p:nvPr/>
        </p:nvSpPr>
        <p:spPr>
          <a:xfrm>
            <a:off x="1028224" y="3333155"/>
            <a:ext cx="3313152" cy="362903"/>
          </a:xfrm>
          <a:prstGeom prst="rect">
            <a:avLst/>
          </a:prstGeom>
          <a:noFill/>
        </p:spPr>
        <p:txBody>
          <a:bodyPr wrap="non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Utkarsh Gupta</a:t>
            </a:r>
            <a:endParaRPr lang="en-US" sz="1750" dirty="0"/>
          </a:p>
        </p:txBody>
      </p:sp>
      <p:sp>
        <p:nvSpPr>
          <p:cNvPr id="10" name="Text 7"/>
          <p:cNvSpPr/>
          <p:nvPr/>
        </p:nvSpPr>
        <p:spPr>
          <a:xfrm>
            <a:off x="4802624" y="3333155"/>
            <a:ext cx="3313152" cy="362903"/>
          </a:xfrm>
          <a:prstGeom prst="rect">
            <a:avLst/>
          </a:prstGeom>
          <a:noFill/>
        </p:spPr>
        <p:txBody>
          <a:bodyPr wrap="non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RA2211003030362</a:t>
            </a:r>
            <a:endParaRPr lang="en-US" sz="1750" dirty="0"/>
          </a:p>
        </p:txBody>
      </p:sp>
      <p:sp>
        <p:nvSpPr>
          <p:cNvPr id="11" name="Shape 8"/>
          <p:cNvSpPr/>
          <p:nvPr/>
        </p:nvSpPr>
        <p:spPr>
          <a:xfrm>
            <a:off x="801410" y="3839766"/>
            <a:ext cx="7541181" cy="650319"/>
          </a:xfrm>
          <a:prstGeom prst="rect">
            <a:avLst/>
          </a:prstGeom>
          <a:solidFill>
            <a:srgbClr val="FFFFFF">
              <a:alpha val="4000"/>
            </a:srgbClr>
          </a:solidFill>
        </p:spPr>
      </p:sp>
      <p:sp>
        <p:nvSpPr>
          <p:cNvPr id="12" name="Text 9"/>
          <p:cNvSpPr/>
          <p:nvPr/>
        </p:nvSpPr>
        <p:spPr>
          <a:xfrm>
            <a:off x="1028224" y="3983474"/>
            <a:ext cx="3313152" cy="362903"/>
          </a:xfrm>
          <a:prstGeom prst="rect">
            <a:avLst/>
          </a:prstGeom>
          <a:noFill/>
        </p:spPr>
        <p:txBody>
          <a:bodyPr wrap="non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Sukriti Shukla</a:t>
            </a:r>
            <a:endParaRPr lang="en-US" sz="1750" dirty="0"/>
          </a:p>
        </p:txBody>
      </p:sp>
      <p:sp>
        <p:nvSpPr>
          <p:cNvPr id="13" name="Text 10"/>
          <p:cNvSpPr/>
          <p:nvPr/>
        </p:nvSpPr>
        <p:spPr>
          <a:xfrm>
            <a:off x="4802624" y="3983474"/>
            <a:ext cx="3313152" cy="362903"/>
          </a:xfrm>
          <a:prstGeom prst="rect">
            <a:avLst/>
          </a:prstGeom>
          <a:noFill/>
        </p:spPr>
        <p:txBody>
          <a:bodyPr wrap="non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RA2211003030363</a:t>
            </a:r>
            <a:endParaRPr lang="en-US" sz="1750" dirty="0"/>
          </a:p>
        </p:txBody>
      </p:sp>
      <p:sp>
        <p:nvSpPr>
          <p:cNvPr id="14" name="Shape 11"/>
          <p:cNvSpPr/>
          <p:nvPr/>
        </p:nvSpPr>
        <p:spPr>
          <a:xfrm>
            <a:off x="801410" y="4490085"/>
            <a:ext cx="7541181" cy="650319"/>
          </a:xfrm>
          <a:prstGeom prst="rect">
            <a:avLst/>
          </a:prstGeom>
          <a:solidFill>
            <a:srgbClr val="000000">
              <a:alpha val="4000"/>
            </a:srgbClr>
          </a:solidFill>
        </p:spPr>
      </p:sp>
      <p:sp>
        <p:nvSpPr>
          <p:cNvPr id="15" name="Text 12"/>
          <p:cNvSpPr/>
          <p:nvPr/>
        </p:nvSpPr>
        <p:spPr>
          <a:xfrm>
            <a:off x="1028224" y="4633793"/>
            <a:ext cx="3313152" cy="362903"/>
          </a:xfrm>
          <a:prstGeom prst="rect">
            <a:avLst/>
          </a:prstGeom>
          <a:noFill/>
        </p:spPr>
        <p:txBody>
          <a:bodyPr wrap="non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Saksham Chaudhary</a:t>
            </a:r>
            <a:endParaRPr lang="en-US" sz="1750" dirty="0"/>
          </a:p>
        </p:txBody>
      </p:sp>
      <p:sp>
        <p:nvSpPr>
          <p:cNvPr id="16" name="Text 13"/>
          <p:cNvSpPr/>
          <p:nvPr/>
        </p:nvSpPr>
        <p:spPr>
          <a:xfrm>
            <a:off x="4802624" y="4633793"/>
            <a:ext cx="3313152" cy="362903"/>
          </a:xfrm>
          <a:prstGeom prst="rect">
            <a:avLst/>
          </a:prstGeom>
          <a:noFill/>
        </p:spPr>
        <p:txBody>
          <a:bodyPr wrap="non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RA2211003030370</a:t>
            </a:r>
            <a:endParaRPr lang="en-US" sz="1750" dirty="0"/>
          </a:p>
        </p:txBody>
      </p:sp>
      <p:sp>
        <p:nvSpPr>
          <p:cNvPr id="17" name="Text 14"/>
          <p:cNvSpPr/>
          <p:nvPr/>
        </p:nvSpPr>
        <p:spPr>
          <a:xfrm>
            <a:off x="793790" y="5403175"/>
            <a:ext cx="7556421" cy="362903"/>
          </a:xfrm>
          <a:prstGeom prst="rect">
            <a:avLst/>
          </a:prstGeom>
          <a:noFill/>
        </p:spPr>
        <p:txBody>
          <a:bodyPr wrap="none" lIns="0" tIns="0" rIns="0" bIns="0" rtlCol="0" anchor="t"/>
          <a:lstStyle/>
          <a:p>
            <a:pPr marL="0" indent="0">
              <a:lnSpc>
                <a:spcPts val="2850"/>
              </a:lnSpc>
              <a:buNone/>
            </a:pPr>
            <a:endParaRPr lang="en-US" sz="1750" dirty="0"/>
          </a:p>
        </p:txBody>
      </p:sp>
      <p:sp>
        <p:nvSpPr>
          <p:cNvPr id="18" name="Text 15"/>
          <p:cNvSpPr/>
          <p:nvPr/>
        </p:nvSpPr>
        <p:spPr>
          <a:xfrm>
            <a:off x="793790" y="6021229"/>
            <a:ext cx="7556421" cy="725805"/>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Thank you for your time and interest in our project. We believe this system has the potential to improve healthcare access and disease prediction.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814155"/>
            <a:ext cx="9228653" cy="708779"/>
          </a:xfrm>
          <a:prstGeom prst="rect">
            <a:avLst/>
          </a:prstGeom>
          <a:noFill/>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Problem Statement and Objectives</a:t>
            </a:r>
            <a:endParaRPr lang="en-US" sz="4450" dirty="0"/>
          </a:p>
        </p:txBody>
      </p:sp>
      <p:sp>
        <p:nvSpPr>
          <p:cNvPr id="3" name="Text 1"/>
          <p:cNvSpPr/>
          <p:nvPr/>
        </p:nvSpPr>
        <p:spPr>
          <a:xfrm>
            <a:off x="793790" y="3089910"/>
            <a:ext cx="2835235" cy="354330"/>
          </a:xfrm>
          <a:prstGeom prst="rect">
            <a:avLst/>
          </a:prstGeom>
          <a:noFill/>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Key Problems</a:t>
            </a:r>
            <a:endParaRPr lang="en-US" sz="2200" dirty="0"/>
          </a:p>
        </p:txBody>
      </p:sp>
      <p:sp>
        <p:nvSpPr>
          <p:cNvPr id="4" name="Text 2"/>
          <p:cNvSpPr/>
          <p:nvPr/>
        </p:nvSpPr>
        <p:spPr>
          <a:xfrm>
            <a:off x="793790" y="3671054"/>
            <a:ext cx="6244709" cy="2177415"/>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1. Limited non-invasive methods for early disease detection</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
</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2. Time-consuming diagnostic procedures</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
</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3. Limited healthcare access in remote areas</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
</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4. Lack of patient awareness about early symptoms</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
</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5. Inadequate integration of predictive models with secure access systems</a:t>
            </a:r>
            <a:endParaRPr lang="en-US" sz="1750" dirty="0"/>
          </a:p>
        </p:txBody>
      </p:sp>
      <p:sp>
        <p:nvSpPr>
          <p:cNvPr id="5" name="Text 3"/>
          <p:cNvSpPr/>
          <p:nvPr/>
        </p:nvSpPr>
        <p:spPr>
          <a:xfrm>
            <a:off x="7599521" y="3089910"/>
            <a:ext cx="2835235" cy="354330"/>
          </a:xfrm>
          <a:prstGeom prst="rect">
            <a:avLst/>
          </a:prstGeom>
          <a:noFill/>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Project Objectives</a:t>
            </a:r>
            <a:endParaRPr lang="en-US" sz="2200" dirty="0"/>
          </a:p>
        </p:txBody>
      </p:sp>
      <p:sp>
        <p:nvSpPr>
          <p:cNvPr id="6" name="Text 4"/>
          <p:cNvSpPr/>
          <p:nvPr/>
        </p:nvSpPr>
        <p:spPr>
          <a:xfrm>
            <a:off x="7599521" y="3671054"/>
            <a:ext cx="6244709" cy="2540318"/>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1. Develop a non-invasive prediction system using symptom data</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
</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2. Reduce time and resources for early disease detection</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
</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3. Expand healthcare access via portable diagnostic tools</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
</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4. Enhance awareness of early symptomatology</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
</a:t>
            </a: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5. Integrate facial recognition for secure access to the prediction tool</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8066" y="1058823"/>
            <a:ext cx="5571173" cy="641152"/>
          </a:xfrm>
          <a:prstGeom prst="rect">
            <a:avLst/>
          </a:prstGeom>
          <a:noFill/>
        </p:spPr>
        <p:txBody>
          <a:bodyPr wrap="none" lIns="0" tIns="0" rIns="0" bIns="0" rtlCol="0" anchor="t"/>
          <a:lstStyle/>
          <a:p>
            <a:pPr marL="0" indent="0">
              <a:lnSpc>
                <a:spcPts val="5000"/>
              </a:lnSpc>
              <a:buNone/>
            </a:pPr>
            <a:r>
              <a:rPr lang="en-US" sz="4000" b="1" dirty="0">
                <a:solidFill>
                  <a:srgbClr val="231971"/>
                </a:solidFill>
                <a:latin typeface="Outfit Extra Bold" pitchFamily="34" charset="0"/>
                <a:ea typeface="Outfit Extra Bold" pitchFamily="34" charset="-122"/>
                <a:cs typeface="Outfit Extra Bold" pitchFamily="34" charset="-120"/>
              </a:rPr>
              <a:t>Scope and Applications</a:t>
            </a:r>
            <a:endParaRPr lang="en-US" sz="4000" dirty="0"/>
          </a:p>
        </p:txBody>
      </p:sp>
      <p:sp>
        <p:nvSpPr>
          <p:cNvPr id="4" name="Shape 1"/>
          <p:cNvSpPr/>
          <p:nvPr/>
        </p:nvSpPr>
        <p:spPr>
          <a:xfrm>
            <a:off x="718066" y="2238375"/>
            <a:ext cx="461605" cy="461605"/>
          </a:xfrm>
          <a:prstGeom prst="roundRect">
            <a:avLst>
              <a:gd name="adj" fmla="val 18668"/>
            </a:avLst>
          </a:prstGeom>
          <a:solidFill>
            <a:srgbClr val="E9E6FA"/>
          </a:solidFill>
          <a:ln w="7620">
            <a:solidFill>
              <a:srgbClr val="BDB8DF"/>
            </a:solidFill>
            <a:prstDash val="solid"/>
          </a:ln>
        </p:spPr>
      </p:sp>
      <p:sp>
        <p:nvSpPr>
          <p:cNvPr id="5" name="Text 2"/>
          <p:cNvSpPr/>
          <p:nvPr/>
        </p:nvSpPr>
        <p:spPr>
          <a:xfrm>
            <a:off x="888802" y="2315289"/>
            <a:ext cx="120015" cy="307777"/>
          </a:xfrm>
          <a:prstGeom prst="rect">
            <a:avLst/>
          </a:prstGeom>
          <a:noFill/>
        </p:spPr>
        <p:txBody>
          <a:bodyPr wrap="none" lIns="0" tIns="0" rIns="0" bIns="0" rtlCol="0" anchor="t"/>
          <a:lstStyle/>
          <a:p>
            <a:pPr marL="0" indent="0" algn="ctr">
              <a:lnSpc>
                <a:spcPts val="2400"/>
              </a:lnSpc>
              <a:buNone/>
            </a:pPr>
            <a:r>
              <a:rPr lang="en-US" sz="2400" b="1" dirty="0">
                <a:solidFill>
                  <a:srgbClr val="2A2742"/>
                </a:solidFill>
                <a:latin typeface="Outfit Extra Bold" pitchFamily="34" charset="0"/>
                <a:ea typeface="Outfit Extra Bold" pitchFamily="34" charset="-122"/>
                <a:cs typeface="Outfit Extra Bold" pitchFamily="34" charset="-120"/>
              </a:rPr>
              <a:t>1</a:t>
            </a:r>
            <a:endParaRPr lang="en-US" sz="2400" dirty="0"/>
          </a:p>
        </p:txBody>
      </p:sp>
      <p:sp>
        <p:nvSpPr>
          <p:cNvPr id="6" name="Text 3"/>
          <p:cNvSpPr/>
          <p:nvPr/>
        </p:nvSpPr>
        <p:spPr>
          <a:xfrm>
            <a:off x="1384816" y="2238375"/>
            <a:ext cx="2564606" cy="320516"/>
          </a:xfrm>
          <a:prstGeom prst="rect">
            <a:avLst/>
          </a:prstGeom>
          <a:noFill/>
        </p:spPr>
        <p:txBody>
          <a:bodyPr wrap="none" lIns="0" tIns="0" rIns="0" bIns="0" rtlCol="0" anchor="t"/>
          <a:lstStyle/>
          <a:p>
            <a:pPr marL="0" indent="0">
              <a:lnSpc>
                <a:spcPts val="2500"/>
              </a:lnSpc>
              <a:buNone/>
            </a:pPr>
            <a:r>
              <a:rPr lang="en-US" sz="2000" b="1" dirty="0">
                <a:solidFill>
                  <a:srgbClr val="2A2742"/>
                </a:solidFill>
                <a:latin typeface="Outfit Extra Bold" pitchFamily="34" charset="0"/>
                <a:ea typeface="Outfit Extra Bold" pitchFamily="34" charset="-122"/>
                <a:cs typeface="Outfit Extra Bold" pitchFamily="34" charset="-120"/>
              </a:rPr>
              <a:t>Disease Coverage</a:t>
            </a:r>
            <a:endParaRPr lang="en-US" sz="2000" dirty="0"/>
          </a:p>
        </p:txBody>
      </p:sp>
      <p:sp>
        <p:nvSpPr>
          <p:cNvPr id="7" name="Text 4"/>
          <p:cNvSpPr/>
          <p:nvPr/>
        </p:nvSpPr>
        <p:spPr>
          <a:xfrm>
            <a:off x="1384816" y="2681883"/>
            <a:ext cx="3084671" cy="2625090"/>
          </a:xfrm>
          <a:prstGeom prst="rect">
            <a:avLst/>
          </a:prstGeom>
          <a:noFill/>
        </p:spPr>
        <p:txBody>
          <a:bodyPr wrap="square" lIns="0" tIns="0" rIns="0" bIns="0" rtlCol="0" anchor="t"/>
          <a:lstStyle/>
          <a:p>
            <a:pPr marL="0" indent="0">
              <a:lnSpc>
                <a:spcPts val="255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The model focuses on diseases with distinct symptom patterns, including respiratory conditions, cardiovascular diseases, and common infectious diseases. This comprehensive approach allows for broad applicability in primary care settings.</a:t>
            </a:r>
            <a:endParaRPr lang="en-US" sz="1600" dirty="0"/>
          </a:p>
        </p:txBody>
      </p:sp>
      <p:sp>
        <p:nvSpPr>
          <p:cNvPr id="8" name="Shape 5"/>
          <p:cNvSpPr/>
          <p:nvPr/>
        </p:nvSpPr>
        <p:spPr>
          <a:xfrm>
            <a:off x="4674632" y="2238375"/>
            <a:ext cx="461605" cy="461605"/>
          </a:xfrm>
          <a:prstGeom prst="roundRect">
            <a:avLst>
              <a:gd name="adj" fmla="val 18668"/>
            </a:avLst>
          </a:prstGeom>
          <a:solidFill>
            <a:srgbClr val="E9E6FA"/>
          </a:solidFill>
          <a:ln w="7620">
            <a:solidFill>
              <a:srgbClr val="BDB8DF"/>
            </a:solidFill>
            <a:prstDash val="solid"/>
          </a:ln>
        </p:spPr>
      </p:sp>
      <p:sp>
        <p:nvSpPr>
          <p:cNvPr id="9" name="Text 6"/>
          <p:cNvSpPr/>
          <p:nvPr/>
        </p:nvSpPr>
        <p:spPr>
          <a:xfrm>
            <a:off x="4816793" y="2315289"/>
            <a:ext cx="177284" cy="307777"/>
          </a:xfrm>
          <a:prstGeom prst="rect">
            <a:avLst/>
          </a:prstGeom>
          <a:noFill/>
        </p:spPr>
        <p:txBody>
          <a:bodyPr wrap="none" lIns="0" tIns="0" rIns="0" bIns="0" rtlCol="0" anchor="t"/>
          <a:lstStyle/>
          <a:p>
            <a:pPr marL="0" indent="0" algn="ctr">
              <a:lnSpc>
                <a:spcPts val="2400"/>
              </a:lnSpc>
              <a:buNone/>
            </a:pPr>
            <a:r>
              <a:rPr lang="en-US" sz="2400" b="1" dirty="0">
                <a:solidFill>
                  <a:srgbClr val="2A2742"/>
                </a:solidFill>
                <a:latin typeface="Outfit Extra Bold" pitchFamily="34" charset="0"/>
                <a:ea typeface="Outfit Extra Bold" pitchFamily="34" charset="-122"/>
                <a:cs typeface="Outfit Extra Bold" pitchFamily="34" charset="-120"/>
              </a:rPr>
              <a:t>2</a:t>
            </a:r>
            <a:endParaRPr lang="en-US" sz="2400" dirty="0"/>
          </a:p>
        </p:txBody>
      </p:sp>
      <p:sp>
        <p:nvSpPr>
          <p:cNvPr id="10" name="Text 7"/>
          <p:cNvSpPr/>
          <p:nvPr/>
        </p:nvSpPr>
        <p:spPr>
          <a:xfrm>
            <a:off x="5341382" y="2238375"/>
            <a:ext cx="2564606" cy="320516"/>
          </a:xfrm>
          <a:prstGeom prst="rect">
            <a:avLst/>
          </a:prstGeom>
          <a:noFill/>
        </p:spPr>
        <p:txBody>
          <a:bodyPr wrap="none" lIns="0" tIns="0" rIns="0" bIns="0" rtlCol="0" anchor="t"/>
          <a:lstStyle/>
          <a:p>
            <a:pPr marL="0" indent="0">
              <a:lnSpc>
                <a:spcPts val="2500"/>
              </a:lnSpc>
              <a:buNone/>
            </a:pPr>
            <a:r>
              <a:rPr lang="en-US" sz="2000" b="1" dirty="0">
                <a:solidFill>
                  <a:srgbClr val="2A2742"/>
                </a:solidFill>
                <a:latin typeface="Outfit Extra Bold" pitchFamily="34" charset="0"/>
                <a:ea typeface="Outfit Extra Bold" pitchFamily="34" charset="-122"/>
                <a:cs typeface="Outfit Extra Bold" pitchFamily="34" charset="-120"/>
              </a:rPr>
              <a:t>Target Users</a:t>
            </a:r>
            <a:endParaRPr lang="en-US" sz="2000" dirty="0"/>
          </a:p>
        </p:txBody>
      </p:sp>
      <p:sp>
        <p:nvSpPr>
          <p:cNvPr id="11" name="Text 8"/>
          <p:cNvSpPr/>
          <p:nvPr/>
        </p:nvSpPr>
        <p:spPr>
          <a:xfrm>
            <a:off x="5341382" y="2681883"/>
            <a:ext cx="3084671" cy="2296954"/>
          </a:xfrm>
          <a:prstGeom prst="rect">
            <a:avLst/>
          </a:prstGeom>
          <a:noFill/>
        </p:spPr>
        <p:txBody>
          <a:bodyPr wrap="square" lIns="0" tIns="0" rIns="0" bIns="0" rtlCol="0" anchor="t"/>
          <a:lstStyle/>
          <a:p>
            <a:pPr marL="0" indent="0">
              <a:lnSpc>
                <a:spcPts val="255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Designed for use in mobile health apps, remote healthcare facilities, and as a screening tool for general practitioners. The system aims to assist healthcare professionals in making informed decisions quickly.</a:t>
            </a:r>
            <a:endParaRPr lang="en-US" sz="1600" dirty="0"/>
          </a:p>
        </p:txBody>
      </p:sp>
      <p:sp>
        <p:nvSpPr>
          <p:cNvPr id="12" name="Shape 9"/>
          <p:cNvSpPr/>
          <p:nvPr/>
        </p:nvSpPr>
        <p:spPr>
          <a:xfrm>
            <a:off x="718066" y="5742861"/>
            <a:ext cx="461605" cy="461605"/>
          </a:xfrm>
          <a:prstGeom prst="roundRect">
            <a:avLst>
              <a:gd name="adj" fmla="val 18668"/>
            </a:avLst>
          </a:prstGeom>
          <a:solidFill>
            <a:srgbClr val="E9E6FA"/>
          </a:solidFill>
          <a:ln w="7620">
            <a:solidFill>
              <a:srgbClr val="BDB8DF"/>
            </a:solidFill>
            <a:prstDash val="solid"/>
          </a:ln>
        </p:spPr>
      </p:sp>
      <p:sp>
        <p:nvSpPr>
          <p:cNvPr id="13" name="Text 10"/>
          <p:cNvSpPr/>
          <p:nvPr/>
        </p:nvSpPr>
        <p:spPr>
          <a:xfrm>
            <a:off x="861298" y="5819775"/>
            <a:ext cx="175141" cy="307777"/>
          </a:xfrm>
          <a:prstGeom prst="rect">
            <a:avLst/>
          </a:prstGeom>
          <a:noFill/>
        </p:spPr>
        <p:txBody>
          <a:bodyPr wrap="none" lIns="0" tIns="0" rIns="0" bIns="0" rtlCol="0" anchor="t"/>
          <a:lstStyle/>
          <a:p>
            <a:pPr marL="0" indent="0" algn="ctr">
              <a:lnSpc>
                <a:spcPts val="2400"/>
              </a:lnSpc>
              <a:buNone/>
            </a:pPr>
            <a:r>
              <a:rPr lang="en-US" sz="2400" b="1" dirty="0">
                <a:solidFill>
                  <a:srgbClr val="2A2742"/>
                </a:solidFill>
                <a:latin typeface="Outfit Extra Bold" pitchFamily="34" charset="0"/>
                <a:ea typeface="Outfit Extra Bold" pitchFamily="34" charset="-122"/>
                <a:cs typeface="Outfit Extra Bold" pitchFamily="34" charset="-120"/>
              </a:rPr>
              <a:t>3</a:t>
            </a:r>
            <a:endParaRPr lang="en-US" sz="2400" dirty="0"/>
          </a:p>
        </p:txBody>
      </p:sp>
      <p:sp>
        <p:nvSpPr>
          <p:cNvPr id="14" name="Text 11"/>
          <p:cNvSpPr/>
          <p:nvPr/>
        </p:nvSpPr>
        <p:spPr>
          <a:xfrm>
            <a:off x="1384816" y="5742861"/>
            <a:ext cx="2564606" cy="320516"/>
          </a:xfrm>
          <a:prstGeom prst="rect">
            <a:avLst/>
          </a:prstGeom>
          <a:noFill/>
        </p:spPr>
        <p:txBody>
          <a:bodyPr wrap="none" lIns="0" tIns="0" rIns="0" bIns="0" rtlCol="0" anchor="t"/>
          <a:lstStyle/>
          <a:p>
            <a:pPr marL="0" indent="0">
              <a:lnSpc>
                <a:spcPts val="2500"/>
              </a:lnSpc>
              <a:buNone/>
            </a:pPr>
            <a:r>
              <a:rPr lang="en-US" sz="2000" b="1" dirty="0">
                <a:solidFill>
                  <a:srgbClr val="2A2742"/>
                </a:solidFill>
                <a:latin typeface="Outfit Extra Bold" pitchFamily="34" charset="0"/>
                <a:ea typeface="Outfit Extra Bold" pitchFamily="34" charset="-122"/>
                <a:cs typeface="Outfit Extra Bold" pitchFamily="34" charset="-120"/>
              </a:rPr>
              <a:t>Integration Potential</a:t>
            </a:r>
            <a:endParaRPr lang="en-US" sz="2000" dirty="0"/>
          </a:p>
        </p:txBody>
      </p:sp>
      <p:sp>
        <p:nvSpPr>
          <p:cNvPr id="15" name="Text 12"/>
          <p:cNvSpPr/>
          <p:nvPr/>
        </p:nvSpPr>
        <p:spPr>
          <a:xfrm>
            <a:off x="1384816" y="6186368"/>
            <a:ext cx="7041118" cy="984409"/>
          </a:xfrm>
          <a:prstGeom prst="rect">
            <a:avLst/>
          </a:prstGeom>
          <a:noFill/>
        </p:spPr>
        <p:txBody>
          <a:bodyPr wrap="square" lIns="0" tIns="0" rIns="0" bIns="0" rtlCol="0" anchor="t"/>
          <a:lstStyle/>
          <a:p>
            <a:pPr marL="0" indent="0">
              <a:lnSpc>
                <a:spcPts val="255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The prediction model can be integrated into existing electronic health record systems, enhancing the capability of healthcare providers to identify potential health risks based on recorded symptom data.</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01980" y="651391"/>
            <a:ext cx="6261140" cy="537567"/>
          </a:xfrm>
          <a:prstGeom prst="rect">
            <a:avLst/>
          </a:prstGeom>
          <a:noFill/>
        </p:spPr>
        <p:txBody>
          <a:bodyPr wrap="none" lIns="0" tIns="0" rIns="0" bIns="0" rtlCol="0" anchor="t"/>
          <a:lstStyle/>
          <a:p>
            <a:pPr marL="0" indent="0">
              <a:lnSpc>
                <a:spcPts val="4200"/>
              </a:lnSpc>
              <a:buNone/>
            </a:pPr>
            <a:r>
              <a:rPr lang="en-US" sz="3350" b="1" dirty="0">
                <a:solidFill>
                  <a:srgbClr val="231971"/>
                </a:solidFill>
                <a:latin typeface="Outfit Extra Bold" pitchFamily="34" charset="0"/>
                <a:ea typeface="Outfit Extra Bold" pitchFamily="34" charset="-122"/>
                <a:cs typeface="Outfit Extra Bold" pitchFamily="34" charset="-120"/>
              </a:rPr>
              <a:t>Proposed Solution Architecture</a:t>
            </a:r>
            <a:endParaRPr lang="en-US" sz="3350" dirty="0"/>
          </a:p>
        </p:txBody>
      </p:sp>
      <p:sp>
        <p:nvSpPr>
          <p:cNvPr id="4" name="Shape 1"/>
          <p:cNvSpPr/>
          <p:nvPr/>
        </p:nvSpPr>
        <p:spPr>
          <a:xfrm>
            <a:off x="848558" y="1446967"/>
            <a:ext cx="22860" cy="6131242"/>
          </a:xfrm>
          <a:prstGeom prst="roundRect">
            <a:avLst>
              <a:gd name="adj" fmla="val 316043"/>
            </a:avLst>
          </a:prstGeom>
          <a:solidFill>
            <a:srgbClr val="BDB8DF"/>
          </a:solidFill>
        </p:spPr>
      </p:sp>
      <p:sp>
        <p:nvSpPr>
          <p:cNvPr id="5" name="Shape 2"/>
          <p:cNvSpPr/>
          <p:nvPr/>
        </p:nvSpPr>
        <p:spPr>
          <a:xfrm>
            <a:off x="1030605" y="1822490"/>
            <a:ext cx="601980" cy="22860"/>
          </a:xfrm>
          <a:prstGeom prst="roundRect">
            <a:avLst>
              <a:gd name="adj" fmla="val 316043"/>
            </a:avLst>
          </a:prstGeom>
          <a:solidFill>
            <a:srgbClr val="BDB8DF"/>
          </a:solidFill>
        </p:spPr>
      </p:sp>
      <p:sp>
        <p:nvSpPr>
          <p:cNvPr id="6" name="Shape 3"/>
          <p:cNvSpPr/>
          <p:nvPr/>
        </p:nvSpPr>
        <p:spPr>
          <a:xfrm>
            <a:off x="666512" y="1640443"/>
            <a:ext cx="386953" cy="386953"/>
          </a:xfrm>
          <a:prstGeom prst="roundRect">
            <a:avLst>
              <a:gd name="adj" fmla="val 18671"/>
            </a:avLst>
          </a:prstGeom>
          <a:solidFill>
            <a:srgbClr val="E9E6FA"/>
          </a:solidFill>
          <a:ln w="7620">
            <a:solidFill>
              <a:srgbClr val="BDB8DF"/>
            </a:solidFill>
            <a:prstDash val="solid"/>
          </a:ln>
        </p:spPr>
      </p:sp>
      <p:sp>
        <p:nvSpPr>
          <p:cNvPr id="7" name="Text 4"/>
          <p:cNvSpPr/>
          <p:nvPr/>
        </p:nvSpPr>
        <p:spPr>
          <a:xfrm>
            <a:off x="809625" y="1704856"/>
            <a:ext cx="100727" cy="258008"/>
          </a:xfrm>
          <a:prstGeom prst="rect">
            <a:avLst/>
          </a:prstGeom>
          <a:noFill/>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1</a:t>
            </a:r>
            <a:endParaRPr lang="en-US" sz="2000" dirty="0"/>
          </a:p>
        </p:txBody>
      </p:sp>
      <p:sp>
        <p:nvSpPr>
          <p:cNvPr id="8" name="Text 5"/>
          <p:cNvSpPr/>
          <p:nvPr/>
        </p:nvSpPr>
        <p:spPr>
          <a:xfrm>
            <a:off x="1806059" y="1618893"/>
            <a:ext cx="2150150" cy="268724"/>
          </a:xfrm>
          <a:prstGeom prst="rect">
            <a:avLst/>
          </a:prstGeom>
          <a:noFill/>
        </p:spPr>
        <p:txBody>
          <a:bodyPr wrap="none" lIns="0" tIns="0" rIns="0" bIns="0" rtlCol="0" anchor="t"/>
          <a:lstStyle/>
          <a:p>
            <a:pPr marL="0" indent="0" algn="l">
              <a:lnSpc>
                <a:spcPts val="2100"/>
              </a:lnSpc>
              <a:buNone/>
            </a:pPr>
            <a:r>
              <a:rPr lang="en-US" sz="1650" b="1" dirty="0">
                <a:solidFill>
                  <a:srgbClr val="2A2742"/>
                </a:solidFill>
                <a:latin typeface="Outfit Extra Bold" pitchFamily="34" charset="0"/>
                <a:ea typeface="Outfit Extra Bold" pitchFamily="34" charset="-122"/>
                <a:cs typeface="Outfit Extra Bold" pitchFamily="34" charset="-120"/>
              </a:rPr>
              <a:t>Data Collection</a:t>
            </a:r>
            <a:endParaRPr lang="en-US" sz="1650" dirty="0"/>
          </a:p>
        </p:txBody>
      </p:sp>
      <p:sp>
        <p:nvSpPr>
          <p:cNvPr id="9" name="Text 6"/>
          <p:cNvSpPr/>
          <p:nvPr/>
        </p:nvSpPr>
        <p:spPr>
          <a:xfrm>
            <a:off x="1806059" y="1990725"/>
            <a:ext cx="6735961" cy="550545"/>
          </a:xfrm>
          <a:prstGeom prst="rect">
            <a:avLst/>
          </a:prstGeom>
          <a:noFill/>
        </p:spPr>
        <p:txBody>
          <a:bodyPr wrap="square" lIns="0" tIns="0" rIns="0" bIns="0" rtlCol="0" anchor="t"/>
          <a:lstStyle/>
          <a:p>
            <a:pPr marL="0" indent="0" algn="l">
              <a:lnSpc>
                <a:spcPts val="215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Implement a user-friendly interface for patients to input symptom data securely. Utilize standardized symptom descriptors to ensure consistency in data collection.</a:t>
            </a:r>
            <a:endParaRPr lang="en-US" sz="1350" dirty="0"/>
          </a:p>
        </p:txBody>
      </p:sp>
      <p:sp>
        <p:nvSpPr>
          <p:cNvPr id="10" name="Shape 7"/>
          <p:cNvSpPr/>
          <p:nvPr/>
        </p:nvSpPr>
        <p:spPr>
          <a:xfrm>
            <a:off x="1030605" y="3260646"/>
            <a:ext cx="601980" cy="22860"/>
          </a:xfrm>
          <a:prstGeom prst="roundRect">
            <a:avLst>
              <a:gd name="adj" fmla="val 316043"/>
            </a:avLst>
          </a:prstGeom>
          <a:solidFill>
            <a:srgbClr val="BDB8DF"/>
          </a:solidFill>
        </p:spPr>
      </p:sp>
      <p:sp>
        <p:nvSpPr>
          <p:cNvPr id="11" name="Shape 8"/>
          <p:cNvSpPr/>
          <p:nvPr/>
        </p:nvSpPr>
        <p:spPr>
          <a:xfrm>
            <a:off x="666512" y="3078599"/>
            <a:ext cx="386953" cy="386953"/>
          </a:xfrm>
          <a:prstGeom prst="roundRect">
            <a:avLst>
              <a:gd name="adj" fmla="val 18671"/>
            </a:avLst>
          </a:prstGeom>
          <a:solidFill>
            <a:srgbClr val="E9E6FA"/>
          </a:solidFill>
          <a:ln w="7620">
            <a:solidFill>
              <a:srgbClr val="BDB8DF"/>
            </a:solidFill>
            <a:prstDash val="solid"/>
          </a:ln>
        </p:spPr>
      </p:sp>
      <p:sp>
        <p:nvSpPr>
          <p:cNvPr id="12" name="Text 9"/>
          <p:cNvSpPr/>
          <p:nvPr/>
        </p:nvSpPr>
        <p:spPr>
          <a:xfrm>
            <a:off x="785574" y="3143012"/>
            <a:ext cx="148709" cy="258008"/>
          </a:xfrm>
          <a:prstGeom prst="rect">
            <a:avLst/>
          </a:prstGeom>
          <a:noFill/>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2</a:t>
            </a:r>
            <a:endParaRPr lang="en-US" sz="2000" dirty="0"/>
          </a:p>
        </p:txBody>
      </p:sp>
      <p:sp>
        <p:nvSpPr>
          <p:cNvPr id="13" name="Text 10"/>
          <p:cNvSpPr/>
          <p:nvPr/>
        </p:nvSpPr>
        <p:spPr>
          <a:xfrm>
            <a:off x="1806059" y="3057049"/>
            <a:ext cx="2150150" cy="268724"/>
          </a:xfrm>
          <a:prstGeom prst="rect">
            <a:avLst/>
          </a:prstGeom>
          <a:noFill/>
        </p:spPr>
        <p:txBody>
          <a:bodyPr wrap="none" lIns="0" tIns="0" rIns="0" bIns="0" rtlCol="0" anchor="t"/>
          <a:lstStyle/>
          <a:p>
            <a:pPr marL="0" indent="0" algn="l">
              <a:lnSpc>
                <a:spcPts val="2100"/>
              </a:lnSpc>
              <a:buNone/>
            </a:pPr>
            <a:r>
              <a:rPr lang="en-US" sz="1650" b="1" dirty="0">
                <a:solidFill>
                  <a:srgbClr val="2A2742"/>
                </a:solidFill>
                <a:latin typeface="Outfit Extra Bold" pitchFamily="34" charset="0"/>
                <a:ea typeface="Outfit Extra Bold" pitchFamily="34" charset="-122"/>
                <a:cs typeface="Outfit Extra Bold" pitchFamily="34" charset="-120"/>
              </a:rPr>
              <a:t>Data Preprocessing</a:t>
            </a:r>
            <a:endParaRPr lang="en-US" sz="1650" dirty="0"/>
          </a:p>
        </p:txBody>
      </p:sp>
      <p:sp>
        <p:nvSpPr>
          <p:cNvPr id="14" name="Text 11"/>
          <p:cNvSpPr/>
          <p:nvPr/>
        </p:nvSpPr>
        <p:spPr>
          <a:xfrm>
            <a:off x="1806059" y="3428881"/>
            <a:ext cx="6735961" cy="825817"/>
          </a:xfrm>
          <a:prstGeom prst="rect">
            <a:avLst/>
          </a:prstGeom>
          <a:noFill/>
        </p:spPr>
        <p:txBody>
          <a:bodyPr wrap="square" lIns="0" tIns="0" rIns="0" bIns="0" rtlCol="0" anchor="t"/>
          <a:lstStyle/>
          <a:p>
            <a:pPr marL="0" indent="0" algn="l">
              <a:lnSpc>
                <a:spcPts val="215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Apply feature scaling and normalization techniques to prepare the symptom data for the SVM model. Handle missing data through imputation methods to maintain dataset integrity.</a:t>
            </a:r>
            <a:endParaRPr lang="en-US" sz="1350" dirty="0"/>
          </a:p>
        </p:txBody>
      </p:sp>
      <p:sp>
        <p:nvSpPr>
          <p:cNvPr id="15" name="Shape 12"/>
          <p:cNvSpPr/>
          <p:nvPr/>
        </p:nvSpPr>
        <p:spPr>
          <a:xfrm>
            <a:off x="1030605" y="4974074"/>
            <a:ext cx="601980" cy="22860"/>
          </a:xfrm>
          <a:prstGeom prst="roundRect">
            <a:avLst>
              <a:gd name="adj" fmla="val 316043"/>
            </a:avLst>
          </a:prstGeom>
          <a:solidFill>
            <a:srgbClr val="BDB8DF"/>
          </a:solidFill>
        </p:spPr>
      </p:sp>
      <p:sp>
        <p:nvSpPr>
          <p:cNvPr id="16" name="Shape 13"/>
          <p:cNvSpPr/>
          <p:nvPr/>
        </p:nvSpPr>
        <p:spPr>
          <a:xfrm>
            <a:off x="666512" y="4792028"/>
            <a:ext cx="386953" cy="386953"/>
          </a:xfrm>
          <a:prstGeom prst="roundRect">
            <a:avLst>
              <a:gd name="adj" fmla="val 18671"/>
            </a:avLst>
          </a:prstGeom>
          <a:solidFill>
            <a:srgbClr val="E9E6FA"/>
          </a:solidFill>
          <a:ln w="7620">
            <a:solidFill>
              <a:srgbClr val="BDB8DF"/>
            </a:solidFill>
            <a:prstDash val="solid"/>
          </a:ln>
        </p:spPr>
      </p:sp>
      <p:sp>
        <p:nvSpPr>
          <p:cNvPr id="17" name="Text 14"/>
          <p:cNvSpPr/>
          <p:nvPr/>
        </p:nvSpPr>
        <p:spPr>
          <a:xfrm>
            <a:off x="786527" y="4856440"/>
            <a:ext cx="146923" cy="258008"/>
          </a:xfrm>
          <a:prstGeom prst="rect">
            <a:avLst/>
          </a:prstGeom>
          <a:noFill/>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3</a:t>
            </a:r>
            <a:endParaRPr lang="en-US" sz="2000" dirty="0"/>
          </a:p>
        </p:txBody>
      </p:sp>
      <p:sp>
        <p:nvSpPr>
          <p:cNvPr id="18" name="Text 15"/>
          <p:cNvSpPr/>
          <p:nvPr/>
        </p:nvSpPr>
        <p:spPr>
          <a:xfrm>
            <a:off x="1806059" y="4770477"/>
            <a:ext cx="2150150" cy="268724"/>
          </a:xfrm>
          <a:prstGeom prst="rect">
            <a:avLst/>
          </a:prstGeom>
          <a:noFill/>
        </p:spPr>
        <p:txBody>
          <a:bodyPr wrap="none" lIns="0" tIns="0" rIns="0" bIns="0" rtlCol="0" anchor="t"/>
          <a:lstStyle/>
          <a:p>
            <a:pPr marL="0" indent="0" algn="l">
              <a:lnSpc>
                <a:spcPts val="2100"/>
              </a:lnSpc>
              <a:buNone/>
            </a:pPr>
            <a:r>
              <a:rPr lang="en-US" sz="1650" b="1" dirty="0">
                <a:solidFill>
                  <a:srgbClr val="2A2742"/>
                </a:solidFill>
                <a:latin typeface="Outfit Extra Bold" pitchFamily="34" charset="0"/>
                <a:ea typeface="Outfit Extra Bold" pitchFamily="34" charset="-122"/>
                <a:cs typeface="Outfit Extra Bold" pitchFamily="34" charset="-120"/>
              </a:rPr>
              <a:t>Model Training</a:t>
            </a:r>
            <a:endParaRPr lang="en-US" sz="1650" dirty="0"/>
          </a:p>
        </p:txBody>
      </p:sp>
      <p:sp>
        <p:nvSpPr>
          <p:cNvPr id="19" name="Text 16"/>
          <p:cNvSpPr/>
          <p:nvPr/>
        </p:nvSpPr>
        <p:spPr>
          <a:xfrm>
            <a:off x="1806059" y="5142309"/>
            <a:ext cx="6735961" cy="825817"/>
          </a:xfrm>
          <a:prstGeom prst="rect">
            <a:avLst/>
          </a:prstGeom>
          <a:noFill/>
        </p:spPr>
        <p:txBody>
          <a:bodyPr wrap="square" lIns="0" tIns="0" rIns="0" bIns="0" rtlCol="0" anchor="t"/>
          <a:lstStyle/>
          <a:p>
            <a:pPr marL="0" indent="0" algn="l">
              <a:lnSpc>
                <a:spcPts val="215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Utilize sk-learn to train the SVM model on a comprehensive dataset of symptoms and associated diseases. Implement cross-validation to ensure model robustness and generalizability.</a:t>
            </a:r>
            <a:endParaRPr lang="en-US" sz="1350" dirty="0"/>
          </a:p>
        </p:txBody>
      </p:sp>
      <p:sp>
        <p:nvSpPr>
          <p:cNvPr id="20" name="Shape 17"/>
          <p:cNvSpPr/>
          <p:nvPr/>
        </p:nvSpPr>
        <p:spPr>
          <a:xfrm>
            <a:off x="1030605" y="6687503"/>
            <a:ext cx="601980" cy="22860"/>
          </a:xfrm>
          <a:prstGeom prst="roundRect">
            <a:avLst>
              <a:gd name="adj" fmla="val 316043"/>
            </a:avLst>
          </a:prstGeom>
          <a:solidFill>
            <a:srgbClr val="BDB8DF"/>
          </a:solidFill>
        </p:spPr>
      </p:sp>
      <p:sp>
        <p:nvSpPr>
          <p:cNvPr id="21" name="Shape 18"/>
          <p:cNvSpPr/>
          <p:nvPr/>
        </p:nvSpPr>
        <p:spPr>
          <a:xfrm>
            <a:off x="666512" y="6505456"/>
            <a:ext cx="386953" cy="386953"/>
          </a:xfrm>
          <a:prstGeom prst="roundRect">
            <a:avLst>
              <a:gd name="adj" fmla="val 18671"/>
            </a:avLst>
          </a:prstGeom>
          <a:solidFill>
            <a:srgbClr val="E9E6FA"/>
          </a:solidFill>
          <a:ln w="7620">
            <a:solidFill>
              <a:srgbClr val="BDB8DF"/>
            </a:solidFill>
            <a:prstDash val="solid"/>
          </a:ln>
        </p:spPr>
      </p:sp>
      <p:sp>
        <p:nvSpPr>
          <p:cNvPr id="22" name="Text 19"/>
          <p:cNvSpPr/>
          <p:nvPr/>
        </p:nvSpPr>
        <p:spPr>
          <a:xfrm>
            <a:off x="780812" y="6569869"/>
            <a:ext cx="158234" cy="258008"/>
          </a:xfrm>
          <a:prstGeom prst="rect">
            <a:avLst/>
          </a:prstGeom>
          <a:noFill/>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4</a:t>
            </a:r>
            <a:endParaRPr lang="en-US" sz="2000" dirty="0"/>
          </a:p>
        </p:txBody>
      </p:sp>
      <p:sp>
        <p:nvSpPr>
          <p:cNvPr id="23" name="Text 20"/>
          <p:cNvSpPr/>
          <p:nvPr/>
        </p:nvSpPr>
        <p:spPr>
          <a:xfrm>
            <a:off x="1806059" y="6483906"/>
            <a:ext cx="2816423" cy="268724"/>
          </a:xfrm>
          <a:prstGeom prst="rect">
            <a:avLst/>
          </a:prstGeom>
          <a:noFill/>
        </p:spPr>
        <p:txBody>
          <a:bodyPr wrap="none" lIns="0" tIns="0" rIns="0" bIns="0" rtlCol="0" anchor="t"/>
          <a:lstStyle/>
          <a:p>
            <a:pPr marL="0" indent="0" algn="l">
              <a:lnSpc>
                <a:spcPts val="2100"/>
              </a:lnSpc>
              <a:buNone/>
            </a:pPr>
            <a:r>
              <a:rPr lang="en-US" sz="1650" b="1" dirty="0">
                <a:solidFill>
                  <a:srgbClr val="2A2742"/>
                </a:solidFill>
                <a:latin typeface="Outfit Extra Bold" pitchFamily="34" charset="0"/>
                <a:ea typeface="Outfit Extra Bold" pitchFamily="34" charset="-122"/>
                <a:cs typeface="Outfit Extra Bold" pitchFamily="34" charset="-120"/>
              </a:rPr>
              <a:t>Prediction and Visualization</a:t>
            </a:r>
            <a:endParaRPr lang="en-US" sz="1650" dirty="0"/>
          </a:p>
        </p:txBody>
      </p:sp>
      <p:sp>
        <p:nvSpPr>
          <p:cNvPr id="24" name="Text 21"/>
          <p:cNvSpPr/>
          <p:nvPr/>
        </p:nvSpPr>
        <p:spPr>
          <a:xfrm>
            <a:off x="1806059" y="6855738"/>
            <a:ext cx="6735961" cy="550545"/>
          </a:xfrm>
          <a:prstGeom prst="rect">
            <a:avLst/>
          </a:prstGeom>
          <a:noFill/>
        </p:spPr>
        <p:txBody>
          <a:bodyPr wrap="square" lIns="0" tIns="0" rIns="0" bIns="0" rtlCol="0" anchor="t"/>
          <a:lstStyle/>
          <a:p>
            <a:pPr marL="0" indent="0" algn="l">
              <a:lnSpc>
                <a:spcPts val="215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Generate disease predictions based on input symptoms and present results through an intuitive visualization interface, highlighting potential health risks and confidence levels.</a:t>
            </a:r>
            <a:endParaRPr lang="en-US" sz="1350" dirty="0"/>
          </a:p>
        </p:txBody>
      </p:sp>
      <p:sp>
        <p:nvSpPr>
          <p:cNvPr id="25" name="Rectangles 24"/>
          <p:cNvSpPr/>
          <p:nvPr/>
        </p:nvSpPr>
        <p:spPr>
          <a:xfrm>
            <a:off x="9144000" y="524510"/>
            <a:ext cx="4628515" cy="440690"/>
          </a:xfrm>
          <a:prstGeom prst="rect">
            <a:avLst/>
          </a:prstGeom>
          <a:solidFill>
            <a:srgbClr val="FDFDFD"/>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59473" y="785336"/>
            <a:ext cx="5522357" cy="690205"/>
          </a:xfrm>
          <a:prstGeom prst="rect">
            <a:avLst/>
          </a:prstGeom>
          <a:noFill/>
        </p:spPr>
        <p:txBody>
          <a:bodyPr wrap="none" lIns="0" tIns="0" rIns="0" bIns="0" rtlCol="0" anchor="t"/>
          <a:lstStyle/>
          <a:p>
            <a:pPr marL="0" indent="0">
              <a:lnSpc>
                <a:spcPts val="5400"/>
              </a:lnSpc>
              <a:buNone/>
            </a:pPr>
            <a:r>
              <a:rPr lang="en-US" sz="4300" b="1" dirty="0">
                <a:solidFill>
                  <a:srgbClr val="231971"/>
                </a:solidFill>
                <a:latin typeface="Outfit Extra Bold" pitchFamily="34" charset="0"/>
                <a:ea typeface="Outfit Extra Bold" pitchFamily="34" charset="-122"/>
                <a:cs typeface="Outfit Extra Bold" pitchFamily="34" charset="-120"/>
              </a:rPr>
              <a:t>Technologies Used</a:t>
            </a:r>
            <a:endParaRPr lang="en-US" sz="4300" dirty="0"/>
          </a:p>
        </p:txBody>
      </p:sp>
      <p:pic>
        <p:nvPicPr>
          <p:cNvPr id="4" name="Image 1" descr="preencoded.png"/>
          <p:cNvPicPr>
            <a:picLocks noChangeAspect="1"/>
          </p:cNvPicPr>
          <p:nvPr/>
        </p:nvPicPr>
        <p:blipFill>
          <a:blip r:embed="rId2"/>
          <a:stretch>
            <a:fillRect/>
          </a:stretch>
        </p:blipFill>
        <p:spPr>
          <a:xfrm>
            <a:off x="6259473" y="1806773"/>
            <a:ext cx="552212" cy="552212"/>
          </a:xfrm>
          <a:prstGeom prst="rect">
            <a:avLst/>
          </a:prstGeom>
        </p:spPr>
      </p:pic>
      <p:sp>
        <p:nvSpPr>
          <p:cNvPr id="5" name="Text 1"/>
          <p:cNvSpPr/>
          <p:nvPr/>
        </p:nvSpPr>
        <p:spPr>
          <a:xfrm>
            <a:off x="6259473" y="2579846"/>
            <a:ext cx="2761178" cy="345043"/>
          </a:xfrm>
          <a:prstGeom prst="rect">
            <a:avLst/>
          </a:prstGeom>
          <a:noFill/>
        </p:spPr>
        <p:txBody>
          <a:bodyPr wrap="none" lIns="0" tIns="0" rIns="0" bIns="0" rtlCol="0" anchor="t"/>
          <a:lstStyle/>
          <a:p>
            <a:pPr marL="0" indent="0" algn="l">
              <a:lnSpc>
                <a:spcPts val="2700"/>
              </a:lnSpc>
              <a:buNone/>
            </a:pPr>
            <a:r>
              <a:rPr lang="en-US" sz="2150" b="1" dirty="0">
                <a:solidFill>
                  <a:srgbClr val="2A2742"/>
                </a:solidFill>
                <a:latin typeface="Outfit Extra Bold" pitchFamily="34" charset="0"/>
                <a:ea typeface="Outfit Extra Bold" pitchFamily="34" charset="-122"/>
                <a:cs typeface="Outfit Extra Bold" pitchFamily="34" charset="-120"/>
              </a:rPr>
              <a:t>Python</a:t>
            </a:r>
            <a:endParaRPr lang="en-US" sz="2150" dirty="0"/>
          </a:p>
        </p:txBody>
      </p:sp>
      <p:sp>
        <p:nvSpPr>
          <p:cNvPr id="6" name="Text 2"/>
          <p:cNvSpPr/>
          <p:nvPr/>
        </p:nvSpPr>
        <p:spPr>
          <a:xfrm>
            <a:off x="6259473" y="3057406"/>
            <a:ext cx="3633311" cy="1413510"/>
          </a:xfrm>
          <a:prstGeom prst="rect">
            <a:avLst/>
          </a:prstGeom>
          <a:noFill/>
        </p:spPr>
        <p:txBody>
          <a:bodyPr wrap="square" lIns="0" tIns="0" rIns="0" bIns="0" rtlCol="0" anchor="t"/>
          <a:lstStyle/>
          <a:p>
            <a:pPr marL="0" indent="0" algn="l">
              <a:lnSpc>
                <a:spcPts val="2750"/>
              </a:lnSpc>
              <a:buNone/>
            </a:pPr>
            <a:r>
              <a:rPr lang="en-US" sz="1700" dirty="0">
                <a:solidFill>
                  <a:srgbClr val="2A2742"/>
                </a:solidFill>
                <a:latin typeface="Arimo" panose="020B0604020202020204" pitchFamily="34" charset="0"/>
                <a:ea typeface="Arimo" panose="020B0604020202020204" pitchFamily="34" charset="-122"/>
                <a:cs typeface="Arimo" panose="020B0604020202020204" pitchFamily="34" charset="-120"/>
              </a:rPr>
              <a:t>Core programming language for implementing the machine learning pipeline and data processing algorithms.</a:t>
            </a:r>
            <a:endParaRPr lang="en-US" sz="1700" dirty="0"/>
          </a:p>
        </p:txBody>
      </p:sp>
      <p:pic>
        <p:nvPicPr>
          <p:cNvPr id="7" name="Image 2" descr="preencoded.png"/>
          <p:cNvPicPr>
            <a:picLocks noChangeAspect="1"/>
          </p:cNvPicPr>
          <p:nvPr/>
        </p:nvPicPr>
        <p:blipFill>
          <a:blip r:embed="rId3"/>
          <a:stretch>
            <a:fillRect/>
          </a:stretch>
        </p:blipFill>
        <p:spPr>
          <a:xfrm>
            <a:off x="10224016" y="1806773"/>
            <a:ext cx="552212" cy="552212"/>
          </a:xfrm>
          <a:prstGeom prst="rect">
            <a:avLst/>
          </a:prstGeom>
        </p:spPr>
      </p:pic>
      <p:sp>
        <p:nvSpPr>
          <p:cNvPr id="8" name="Text 3"/>
          <p:cNvSpPr/>
          <p:nvPr/>
        </p:nvSpPr>
        <p:spPr>
          <a:xfrm>
            <a:off x="10224016" y="2579846"/>
            <a:ext cx="2761178" cy="345043"/>
          </a:xfrm>
          <a:prstGeom prst="rect">
            <a:avLst/>
          </a:prstGeom>
          <a:noFill/>
        </p:spPr>
        <p:txBody>
          <a:bodyPr wrap="none" lIns="0" tIns="0" rIns="0" bIns="0" rtlCol="0" anchor="t"/>
          <a:lstStyle/>
          <a:p>
            <a:pPr marL="0" indent="0" algn="l">
              <a:lnSpc>
                <a:spcPts val="2700"/>
              </a:lnSpc>
              <a:buNone/>
            </a:pPr>
            <a:r>
              <a:rPr lang="en-US" sz="2150" b="1" dirty="0">
                <a:solidFill>
                  <a:srgbClr val="2A2742"/>
                </a:solidFill>
                <a:latin typeface="Outfit Extra Bold" pitchFamily="34" charset="0"/>
                <a:ea typeface="Outfit Extra Bold" pitchFamily="34" charset="-122"/>
                <a:cs typeface="Outfit Extra Bold" pitchFamily="34" charset="-120"/>
              </a:rPr>
              <a:t>Scikit-learn</a:t>
            </a:r>
            <a:endParaRPr lang="en-US" sz="2150" dirty="0"/>
          </a:p>
        </p:txBody>
      </p:sp>
      <p:sp>
        <p:nvSpPr>
          <p:cNvPr id="9" name="Text 4"/>
          <p:cNvSpPr/>
          <p:nvPr/>
        </p:nvSpPr>
        <p:spPr>
          <a:xfrm>
            <a:off x="10224016" y="3057406"/>
            <a:ext cx="3633311" cy="1060133"/>
          </a:xfrm>
          <a:prstGeom prst="rect">
            <a:avLst/>
          </a:prstGeom>
          <a:noFill/>
        </p:spPr>
        <p:txBody>
          <a:bodyPr wrap="square" lIns="0" tIns="0" rIns="0" bIns="0" rtlCol="0" anchor="t"/>
          <a:lstStyle/>
          <a:p>
            <a:pPr marL="0" indent="0" algn="l">
              <a:lnSpc>
                <a:spcPts val="2750"/>
              </a:lnSpc>
              <a:buNone/>
            </a:pPr>
            <a:r>
              <a:rPr lang="en-US" sz="1700" dirty="0">
                <a:solidFill>
                  <a:srgbClr val="2A2742"/>
                </a:solidFill>
                <a:latin typeface="Arimo" panose="020B0604020202020204" pitchFamily="34" charset="0"/>
                <a:ea typeface="Arimo" panose="020B0604020202020204" pitchFamily="34" charset="-122"/>
                <a:cs typeface="Arimo" panose="020B0604020202020204" pitchFamily="34" charset="-120"/>
              </a:rPr>
              <a:t>Machine learning library used for building, training, and evaluating the SVM model for disease prediction.</a:t>
            </a:r>
            <a:endParaRPr lang="en-US" sz="1700" dirty="0"/>
          </a:p>
        </p:txBody>
      </p:sp>
      <p:pic>
        <p:nvPicPr>
          <p:cNvPr id="10" name="Image 3" descr="preencoded.png"/>
          <p:cNvPicPr>
            <a:picLocks noChangeAspect="1"/>
          </p:cNvPicPr>
          <p:nvPr/>
        </p:nvPicPr>
        <p:blipFill>
          <a:blip r:embed="rId4"/>
          <a:stretch>
            <a:fillRect/>
          </a:stretch>
        </p:blipFill>
        <p:spPr>
          <a:xfrm>
            <a:off x="6259473" y="5133499"/>
            <a:ext cx="552212" cy="552212"/>
          </a:xfrm>
          <a:prstGeom prst="rect">
            <a:avLst/>
          </a:prstGeom>
        </p:spPr>
      </p:pic>
      <p:sp>
        <p:nvSpPr>
          <p:cNvPr id="11" name="Text 5"/>
          <p:cNvSpPr/>
          <p:nvPr/>
        </p:nvSpPr>
        <p:spPr>
          <a:xfrm>
            <a:off x="6259473" y="5906572"/>
            <a:ext cx="2761178" cy="345043"/>
          </a:xfrm>
          <a:prstGeom prst="rect">
            <a:avLst/>
          </a:prstGeom>
          <a:noFill/>
        </p:spPr>
        <p:txBody>
          <a:bodyPr wrap="none" lIns="0" tIns="0" rIns="0" bIns="0" rtlCol="0" anchor="t"/>
          <a:lstStyle/>
          <a:p>
            <a:pPr marL="0" indent="0" algn="l">
              <a:lnSpc>
                <a:spcPts val="2700"/>
              </a:lnSpc>
              <a:buNone/>
            </a:pPr>
            <a:r>
              <a:rPr lang="en-US" sz="2150" b="1" dirty="0">
                <a:solidFill>
                  <a:srgbClr val="2A2742"/>
                </a:solidFill>
                <a:latin typeface="Outfit Extra Bold" pitchFamily="34" charset="0"/>
                <a:ea typeface="Outfit Extra Bold" pitchFamily="34" charset="-122"/>
                <a:cs typeface="Outfit Extra Bold" pitchFamily="34" charset="-120"/>
              </a:rPr>
              <a:t>Pandas</a:t>
            </a:r>
            <a:endParaRPr lang="en-US" sz="2150" dirty="0"/>
          </a:p>
        </p:txBody>
      </p:sp>
      <p:sp>
        <p:nvSpPr>
          <p:cNvPr id="12" name="Text 6"/>
          <p:cNvSpPr/>
          <p:nvPr/>
        </p:nvSpPr>
        <p:spPr>
          <a:xfrm>
            <a:off x="6259473" y="6384131"/>
            <a:ext cx="3633311" cy="1060133"/>
          </a:xfrm>
          <a:prstGeom prst="rect">
            <a:avLst/>
          </a:prstGeom>
          <a:noFill/>
        </p:spPr>
        <p:txBody>
          <a:bodyPr wrap="square" lIns="0" tIns="0" rIns="0" bIns="0" rtlCol="0" anchor="t"/>
          <a:lstStyle/>
          <a:p>
            <a:pPr marL="0" indent="0" algn="l">
              <a:lnSpc>
                <a:spcPts val="2750"/>
              </a:lnSpc>
              <a:buNone/>
            </a:pPr>
            <a:r>
              <a:rPr lang="en-US" sz="1700" dirty="0">
                <a:solidFill>
                  <a:srgbClr val="2A2742"/>
                </a:solidFill>
                <a:latin typeface="Arimo" panose="020B0604020202020204" pitchFamily="34" charset="0"/>
                <a:ea typeface="Arimo" panose="020B0604020202020204" pitchFamily="34" charset="-122"/>
                <a:cs typeface="Arimo" panose="020B0604020202020204" pitchFamily="34" charset="-120"/>
              </a:rPr>
              <a:t>Data manipulation library for efficient handling and preprocessing of symptom datasets.</a:t>
            </a:r>
            <a:endParaRPr lang="en-US" sz="1700" dirty="0"/>
          </a:p>
        </p:txBody>
      </p:sp>
      <p:pic>
        <p:nvPicPr>
          <p:cNvPr id="13" name="Image 4" descr="preencoded.png"/>
          <p:cNvPicPr>
            <a:picLocks noChangeAspect="1"/>
          </p:cNvPicPr>
          <p:nvPr/>
        </p:nvPicPr>
        <p:blipFill>
          <a:blip r:embed="rId5"/>
          <a:stretch>
            <a:fillRect/>
          </a:stretch>
        </p:blipFill>
        <p:spPr>
          <a:xfrm>
            <a:off x="10224016" y="5133499"/>
            <a:ext cx="552212" cy="552212"/>
          </a:xfrm>
          <a:prstGeom prst="rect">
            <a:avLst/>
          </a:prstGeom>
        </p:spPr>
      </p:pic>
      <p:sp>
        <p:nvSpPr>
          <p:cNvPr id="14" name="Text 7"/>
          <p:cNvSpPr/>
          <p:nvPr/>
        </p:nvSpPr>
        <p:spPr>
          <a:xfrm>
            <a:off x="10224016" y="5906572"/>
            <a:ext cx="2761178" cy="345043"/>
          </a:xfrm>
          <a:prstGeom prst="rect">
            <a:avLst/>
          </a:prstGeom>
          <a:noFill/>
        </p:spPr>
        <p:txBody>
          <a:bodyPr wrap="none" lIns="0" tIns="0" rIns="0" bIns="0" rtlCol="0" anchor="t"/>
          <a:lstStyle/>
          <a:p>
            <a:pPr marL="0" indent="0" algn="l">
              <a:lnSpc>
                <a:spcPts val="2700"/>
              </a:lnSpc>
              <a:buNone/>
            </a:pPr>
            <a:r>
              <a:rPr lang="en-US" sz="2150" b="1" dirty="0">
                <a:solidFill>
                  <a:srgbClr val="2A2742"/>
                </a:solidFill>
                <a:latin typeface="Outfit Extra Bold" pitchFamily="34" charset="0"/>
                <a:ea typeface="Outfit Extra Bold" pitchFamily="34" charset="-122"/>
                <a:cs typeface="Outfit Extra Bold" pitchFamily="34" charset="-120"/>
              </a:rPr>
              <a:t>DeepFace</a:t>
            </a:r>
            <a:endParaRPr lang="en-US" sz="2150" dirty="0"/>
          </a:p>
        </p:txBody>
      </p:sp>
      <p:sp>
        <p:nvSpPr>
          <p:cNvPr id="15" name="Text 8"/>
          <p:cNvSpPr/>
          <p:nvPr/>
        </p:nvSpPr>
        <p:spPr>
          <a:xfrm>
            <a:off x="10224016" y="6384131"/>
            <a:ext cx="3633311" cy="1060133"/>
          </a:xfrm>
          <a:prstGeom prst="rect">
            <a:avLst/>
          </a:prstGeom>
          <a:noFill/>
        </p:spPr>
        <p:txBody>
          <a:bodyPr wrap="square" lIns="0" tIns="0" rIns="0" bIns="0" rtlCol="0" anchor="t"/>
          <a:lstStyle/>
          <a:p>
            <a:pPr marL="0" indent="0" algn="l">
              <a:lnSpc>
                <a:spcPts val="2750"/>
              </a:lnSpc>
              <a:buNone/>
            </a:pPr>
            <a:r>
              <a:rPr lang="en-US" sz="1700" dirty="0">
                <a:solidFill>
                  <a:srgbClr val="2A2742"/>
                </a:solidFill>
                <a:latin typeface="Arimo" panose="020B0604020202020204" pitchFamily="34" charset="0"/>
                <a:ea typeface="Arimo" panose="020B0604020202020204" pitchFamily="34" charset="-122"/>
                <a:cs typeface="Arimo" panose="020B0604020202020204" pitchFamily="34" charset="-120"/>
              </a:rPr>
              <a:t>Facial recognition library implemented for secure user authentication in the system.</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6239" y="654844"/>
            <a:ext cx="7904321" cy="1106805"/>
          </a:xfrm>
          <a:prstGeom prst="rect">
            <a:avLst/>
          </a:prstGeom>
          <a:noFill/>
        </p:spPr>
        <p:txBody>
          <a:bodyPr wrap="square" lIns="0" tIns="0" rIns="0" bIns="0" rtlCol="0" anchor="t"/>
          <a:lstStyle/>
          <a:p>
            <a:pPr marL="0" indent="0">
              <a:lnSpc>
                <a:spcPts val="4350"/>
              </a:lnSpc>
              <a:buNone/>
            </a:pPr>
            <a:r>
              <a:rPr lang="en-US" sz="3450" b="1" dirty="0">
                <a:solidFill>
                  <a:srgbClr val="231971"/>
                </a:solidFill>
                <a:latin typeface="Outfit Extra Bold" pitchFamily="34" charset="0"/>
                <a:ea typeface="Outfit Extra Bold" pitchFamily="34" charset="-122"/>
                <a:cs typeface="Outfit Extra Bold" pitchFamily="34" charset="-120"/>
              </a:rPr>
              <a:t>Dataset Description and Preprocessing</a:t>
            </a:r>
            <a:endParaRPr lang="en-US" sz="3450" dirty="0"/>
          </a:p>
        </p:txBody>
      </p:sp>
      <p:sp>
        <p:nvSpPr>
          <p:cNvPr id="4" name="Shape 1"/>
          <p:cNvSpPr/>
          <p:nvPr/>
        </p:nvSpPr>
        <p:spPr>
          <a:xfrm>
            <a:off x="6106239" y="2027277"/>
            <a:ext cx="7904321" cy="4498181"/>
          </a:xfrm>
          <a:prstGeom prst="roundRect">
            <a:avLst>
              <a:gd name="adj" fmla="val 1654"/>
            </a:avLst>
          </a:prstGeom>
          <a:noFill/>
          <a:ln w="7620">
            <a:solidFill>
              <a:srgbClr val="000000">
                <a:alpha val="8000"/>
              </a:srgbClr>
            </a:solidFill>
            <a:prstDash val="solid"/>
          </a:ln>
        </p:spPr>
      </p:sp>
      <p:sp>
        <p:nvSpPr>
          <p:cNvPr id="5" name="Shape 2"/>
          <p:cNvSpPr/>
          <p:nvPr/>
        </p:nvSpPr>
        <p:spPr>
          <a:xfrm>
            <a:off x="6113859" y="2034897"/>
            <a:ext cx="7888248" cy="511016"/>
          </a:xfrm>
          <a:prstGeom prst="rect">
            <a:avLst/>
          </a:prstGeom>
          <a:solidFill>
            <a:srgbClr val="FFFFFF">
              <a:alpha val="4000"/>
            </a:srgbClr>
          </a:solidFill>
        </p:spPr>
      </p:sp>
      <p:sp>
        <p:nvSpPr>
          <p:cNvPr id="6" name="Text 3"/>
          <p:cNvSpPr/>
          <p:nvPr/>
        </p:nvSpPr>
        <p:spPr>
          <a:xfrm>
            <a:off x="6291739" y="2148721"/>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Feature</a:t>
            </a:r>
            <a:endParaRPr lang="en-US" sz="1350" dirty="0"/>
          </a:p>
        </p:txBody>
      </p:sp>
      <p:sp>
        <p:nvSpPr>
          <p:cNvPr id="7" name="Text 4"/>
          <p:cNvSpPr/>
          <p:nvPr/>
        </p:nvSpPr>
        <p:spPr>
          <a:xfrm>
            <a:off x="8924687" y="2148721"/>
            <a:ext cx="226742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Description</a:t>
            </a:r>
            <a:endParaRPr lang="en-US" sz="1350" dirty="0"/>
          </a:p>
        </p:txBody>
      </p:sp>
      <p:sp>
        <p:nvSpPr>
          <p:cNvPr id="8" name="Text 5"/>
          <p:cNvSpPr/>
          <p:nvPr/>
        </p:nvSpPr>
        <p:spPr>
          <a:xfrm>
            <a:off x="11553825" y="2148721"/>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Preprocessing</a:t>
            </a:r>
            <a:endParaRPr lang="en-US" sz="1350" dirty="0"/>
          </a:p>
        </p:txBody>
      </p:sp>
      <p:sp>
        <p:nvSpPr>
          <p:cNvPr id="9" name="Shape 6"/>
          <p:cNvSpPr/>
          <p:nvPr/>
        </p:nvSpPr>
        <p:spPr>
          <a:xfrm>
            <a:off x="6113859" y="2545913"/>
            <a:ext cx="7888248" cy="794385"/>
          </a:xfrm>
          <a:prstGeom prst="rect">
            <a:avLst/>
          </a:prstGeom>
          <a:solidFill>
            <a:srgbClr val="000000">
              <a:alpha val="4000"/>
            </a:srgbClr>
          </a:solidFill>
        </p:spPr>
      </p:sp>
      <p:sp>
        <p:nvSpPr>
          <p:cNvPr id="10" name="Text 7"/>
          <p:cNvSpPr/>
          <p:nvPr/>
        </p:nvSpPr>
        <p:spPr>
          <a:xfrm>
            <a:off x="6291739" y="2659737"/>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Symptom Presence</a:t>
            </a:r>
            <a:endParaRPr lang="en-US" sz="1350" dirty="0"/>
          </a:p>
        </p:txBody>
      </p:sp>
      <p:sp>
        <p:nvSpPr>
          <p:cNvPr id="11" name="Text 8"/>
          <p:cNvSpPr/>
          <p:nvPr/>
        </p:nvSpPr>
        <p:spPr>
          <a:xfrm>
            <a:off x="8924687" y="2659737"/>
            <a:ext cx="2267426" cy="566738"/>
          </a:xfrm>
          <a:prstGeom prst="rect">
            <a:avLst/>
          </a:prstGeom>
          <a:noFill/>
        </p:spPr>
        <p:txBody>
          <a:bodyPr wrap="squar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Binary indicators for various symptoms</a:t>
            </a:r>
            <a:endParaRPr lang="en-US" sz="1350" dirty="0"/>
          </a:p>
        </p:txBody>
      </p:sp>
      <p:sp>
        <p:nvSpPr>
          <p:cNvPr id="12" name="Text 9"/>
          <p:cNvSpPr/>
          <p:nvPr/>
        </p:nvSpPr>
        <p:spPr>
          <a:xfrm>
            <a:off x="11553825" y="2659737"/>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One-hot encoding</a:t>
            </a:r>
            <a:endParaRPr lang="en-US" sz="1350" dirty="0"/>
          </a:p>
        </p:txBody>
      </p:sp>
      <p:sp>
        <p:nvSpPr>
          <p:cNvPr id="13" name="Shape 10"/>
          <p:cNvSpPr/>
          <p:nvPr/>
        </p:nvSpPr>
        <p:spPr>
          <a:xfrm>
            <a:off x="6113859" y="3340298"/>
            <a:ext cx="7888248" cy="794385"/>
          </a:xfrm>
          <a:prstGeom prst="rect">
            <a:avLst/>
          </a:prstGeom>
          <a:solidFill>
            <a:srgbClr val="FFFFFF">
              <a:alpha val="4000"/>
            </a:srgbClr>
          </a:solidFill>
        </p:spPr>
      </p:sp>
      <p:sp>
        <p:nvSpPr>
          <p:cNvPr id="14" name="Text 11"/>
          <p:cNvSpPr/>
          <p:nvPr/>
        </p:nvSpPr>
        <p:spPr>
          <a:xfrm>
            <a:off x="6291739" y="3454122"/>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Symptom Severity</a:t>
            </a:r>
            <a:endParaRPr lang="en-US" sz="1350" dirty="0"/>
          </a:p>
        </p:txBody>
      </p:sp>
      <p:sp>
        <p:nvSpPr>
          <p:cNvPr id="15" name="Text 12"/>
          <p:cNvSpPr/>
          <p:nvPr/>
        </p:nvSpPr>
        <p:spPr>
          <a:xfrm>
            <a:off x="8924687" y="3454122"/>
            <a:ext cx="2267426" cy="566738"/>
          </a:xfrm>
          <a:prstGeom prst="rect">
            <a:avLst/>
          </a:prstGeom>
          <a:noFill/>
        </p:spPr>
        <p:txBody>
          <a:bodyPr wrap="squar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Numerical scale (1-10) for symptom intensity</a:t>
            </a:r>
            <a:endParaRPr lang="en-US" sz="1350" dirty="0"/>
          </a:p>
        </p:txBody>
      </p:sp>
      <p:sp>
        <p:nvSpPr>
          <p:cNvPr id="16" name="Text 13"/>
          <p:cNvSpPr/>
          <p:nvPr/>
        </p:nvSpPr>
        <p:spPr>
          <a:xfrm>
            <a:off x="11553825" y="3454122"/>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Min-max scaling</a:t>
            </a:r>
            <a:endParaRPr lang="en-US" sz="1350" dirty="0"/>
          </a:p>
        </p:txBody>
      </p:sp>
      <p:sp>
        <p:nvSpPr>
          <p:cNvPr id="17" name="Shape 14"/>
          <p:cNvSpPr/>
          <p:nvPr/>
        </p:nvSpPr>
        <p:spPr>
          <a:xfrm>
            <a:off x="6113859" y="4134683"/>
            <a:ext cx="7888248" cy="794385"/>
          </a:xfrm>
          <a:prstGeom prst="rect">
            <a:avLst/>
          </a:prstGeom>
          <a:solidFill>
            <a:srgbClr val="000000">
              <a:alpha val="4000"/>
            </a:srgbClr>
          </a:solidFill>
        </p:spPr>
      </p:sp>
      <p:sp>
        <p:nvSpPr>
          <p:cNvPr id="18" name="Text 15"/>
          <p:cNvSpPr/>
          <p:nvPr/>
        </p:nvSpPr>
        <p:spPr>
          <a:xfrm>
            <a:off x="6291739" y="4248507"/>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Symptom Duration</a:t>
            </a:r>
            <a:endParaRPr lang="en-US" sz="1350" dirty="0"/>
          </a:p>
        </p:txBody>
      </p:sp>
      <p:sp>
        <p:nvSpPr>
          <p:cNvPr id="19" name="Text 16"/>
          <p:cNvSpPr/>
          <p:nvPr/>
        </p:nvSpPr>
        <p:spPr>
          <a:xfrm>
            <a:off x="8924687" y="4248507"/>
            <a:ext cx="2267426" cy="566738"/>
          </a:xfrm>
          <a:prstGeom prst="rect">
            <a:avLst/>
          </a:prstGeom>
          <a:noFill/>
        </p:spPr>
        <p:txBody>
          <a:bodyPr wrap="squar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Time period of symptom persistence</a:t>
            </a:r>
            <a:endParaRPr lang="en-US" sz="1350" dirty="0"/>
          </a:p>
        </p:txBody>
      </p:sp>
      <p:sp>
        <p:nvSpPr>
          <p:cNvPr id="20" name="Text 17"/>
          <p:cNvSpPr/>
          <p:nvPr/>
        </p:nvSpPr>
        <p:spPr>
          <a:xfrm>
            <a:off x="11553825" y="4248507"/>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Logarithmic transformation</a:t>
            </a:r>
            <a:endParaRPr lang="en-US" sz="1350" dirty="0"/>
          </a:p>
        </p:txBody>
      </p:sp>
      <p:sp>
        <p:nvSpPr>
          <p:cNvPr id="21" name="Shape 18"/>
          <p:cNvSpPr/>
          <p:nvPr/>
        </p:nvSpPr>
        <p:spPr>
          <a:xfrm>
            <a:off x="6113859" y="4929068"/>
            <a:ext cx="7888248" cy="794385"/>
          </a:xfrm>
          <a:prstGeom prst="rect">
            <a:avLst/>
          </a:prstGeom>
          <a:solidFill>
            <a:srgbClr val="FFFFFF">
              <a:alpha val="4000"/>
            </a:srgbClr>
          </a:solidFill>
        </p:spPr>
      </p:sp>
      <p:sp>
        <p:nvSpPr>
          <p:cNvPr id="22" name="Text 19"/>
          <p:cNvSpPr/>
          <p:nvPr/>
        </p:nvSpPr>
        <p:spPr>
          <a:xfrm>
            <a:off x="6291739" y="5042892"/>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Patient Demographics</a:t>
            </a:r>
            <a:endParaRPr lang="en-US" sz="1350" dirty="0"/>
          </a:p>
        </p:txBody>
      </p:sp>
      <p:sp>
        <p:nvSpPr>
          <p:cNvPr id="23" name="Text 20"/>
          <p:cNvSpPr/>
          <p:nvPr/>
        </p:nvSpPr>
        <p:spPr>
          <a:xfrm>
            <a:off x="8924687" y="5042892"/>
            <a:ext cx="226742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Age, gender, medical history</a:t>
            </a:r>
            <a:endParaRPr lang="en-US" sz="1350" dirty="0"/>
          </a:p>
        </p:txBody>
      </p:sp>
      <p:sp>
        <p:nvSpPr>
          <p:cNvPr id="24" name="Text 21"/>
          <p:cNvSpPr/>
          <p:nvPr/>
        </p:nvSpPr>
        <p:spPr>
          <a:xfrm>
            <a:off x="11553825" y="5042892"/>
            <a:ext cx="2271236" cy="566738"/>
          </a:xfrm>
          <a:prstGeom prst="rect">
            <a:avLst/>
          </a:prstGeom>
          <a:noFill/>
        </p:spPr>
        <p:txBody>
          <a:bodyPr wrap="squar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Standardization, categorical encoding</a:t>
            </a:r>
            <a:endParaRPr lang="en-US" sz="1350" dirty="0"/>
          </a:p>
        </p:txBody>
      </p:sp>
      <p:sp>
        <p:nvSpPr>
          <p:cNvPr id="25" name="Shape 22"/>
          <p:cNvSpPr/>
          <p:nvPr/>
        </p:nvSpPr>
        <p:spPr>
          <a:xfrm>
            <a:off x="6113859" y="5723453"/>
            <a:ext cx="7888248" cy="794385"/>
          </a:xfrm>
          <a:prstGeom prst="rect">
            <a:avLst/>
          </a:prstGeom>
          <a:solidFill>
            <a:srgbClr val="000000">
              <a:alpha val="4000"/>
            </a:srgbClr>
          </a:solidFill>
        </p:spPr>
      </p:sp>
      <p:sp>
        <p:nvSpPr>
          <p:cNvPr id="26" name="Text 23"/>
          <p:cNvSpPr/>
          <p:nvPr/>
        </p:nvSpPr>
        <p:spPr>
          <a:xfrm>
            <a:off x="6291739" y="5837277"/>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Disease Labels</a:t>
            </a:r>
            <a:endParaRPr lang="en-US" sz="1350" dirty="0"/>
          </a:p>
        </p:txBody>
      </p:sp>
      <p:sp>
        <p:nvSpPr>
          <p:cNvPr id="27" name="Text 24"/>
          <p:cNvSpPr/>
          <p:nvPr/>
        </p:nvSpPr>
        <p:spPr>
          <a:xfrm>
            <a:off x="8924687" y="5837277"/>
            <a:ext cx="2267426" cy="566738"/>
          </a:xfrm>
          <a:prstGeom prst="rect">
            <a:avLst/>
          </a:prstGeom>
          <a:noFill/>
        </p:spPr>
        <p:txBody>
          <a:bodyPr wrap="squar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Target variable indicating diagnosed conditions</a:t>
            </a:r>
            <a:endParaRPr lang="en-US" sz="1350" dirty="0"/>
          </a:p>
        </p:txBody>
      </p:sp>
      <p:sp>
        <p:nvSpPr>
          <p:cNvPr id="28" name="Text 25"/>
          <p:cNvSpPr/>
          <p:nvPr/>
        </p:nvSpPr>
        <p:spPr>
          <a:xfrm>
            <a:off x="11553825" y="5837277"/>
            <a:ext cx="2271236" cy="283369"/>
          </a:xfrm>
          <a:prstGeom prst="rect">
            <a:avLst/>
          </a:prstGeom>
          <a:noFill/>
        </p:spPr>
        <p:txBody>
          <a:bodyPr wrap="non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Label encoding</a:t>
            </a:r>
            <a:endParaRPr lang="en-US" sz="1350" dirty="0"/>
          </a:p>
        </p:txBody>
      </p:sp>
      <p:sp>
        <p:nvSpPr>
          <p:cNvPr id="29" name="Text 26"/>
          <p:cNvSpPr/>
          <p:nvPr/>
        </p:nvSpPr>
        <p:spPr>
          <a:xfrm>
            <a:off x="6106239" y="6724650"/>
            <a:ext cx="7904321" cy="850106"/>
          </a:xfrm>
          <a:prstGeom prst="rect">
            <a:avLst/>
          </a:prstGeom>
          <a:noFill/>
        </p:spPr>
        <p:txBody>
          <a:bodyPr wrap="square" lIns="0" tIns="0" rIns="0" bIns="0" rtlCol="0" anchor="t"/>
          <a:lstStyle/>
          <a:p>
            <a:pPr marL="0" indent="0">
              <a:lnSpc>
                <a:spcPts val="2200"/>
              </a:lnSpc>
              <a:buNone/>
            </a:pPr>
            <a:r>
              <a:rPr lang="en-US" sz="1350" dirty="0">
                <a:solidFill>
                  <a:srgbClr val="2A2742"/>
                </a:solidFill>
                <a:latin typeface="Arimo" panose="020B0604020202020204" pitchFamily="34" charset="0"/>
                <a:ea typeface="Arimo" panose="020B0604020202020204" pitchFamily="34" charset="-122"/>
                <a:cs typeface="Arimo" panose="020B0604020202020204" pitchFamily="34" charset="-120"/>
              </a:rPr>
              <a:t>The dataset comprises comprehensive symptom information collected from various medical sources, ensuring a wide coverage of potential disease indicators. Preprocessing techniques are applied to normalize the data and handle categorical variables, preparing it for optimal use in the SVM model.</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558891"/>
          </a:xfrm>
          <a:prstGeom prst="rect">
            <a:avLst/>
          </a:prstGeom>
        </p:spPr>
      </p:pic>
      <p:sp>
        <p:nvSpPr>
          <p:cNvPr id="3" name="Text 0"/>
          <p:cNvSpPr/>
          <p:nvPr/>
        </p:nvSpPr>
        <p:spPr>
          <a:xfrm>
            <a:off x="716399" y="3215759"/>
            <a:ext cx="6603444" cy="639604"/>
          </a:xfrm>
          <a:prstGeom prst="rect">
            <a:avLst/>
          </a:prstGeom>
          <a:noFill/>
        </p:spPr>
        <p:txBody>
          <a:bodyPr wrap="none" lIns="0" tIns="0" rIns="0" bIns="0" rtlCol="0" anchor="t"/>
          <a:lstStyle/>
          <a:p>
            <a:pPr marL="0" indent="0">
              <a:lnSpc>
                <a:spcPts val="5000"/>
              </a:lnSpc>
              <a:buNone/>
            </a:pPr>
            <a:r>
              <a:rPr lang="en-US" sz="4000" b="1" dirty="0">
                <a:solidFill>
                  <a:srgbClr val="231971"/>
                </a:solidFill>
                <a:latin typeface="Outfit Extra Bold" pitchFamily="34" charset="0"/>
                <a:ea typeface="Outfit Extra Bold" pitchFamily="34" charset="-122"/>
                <a:cs typeface="Outfit Extra Bold" pitchFamily="34" charset="-120"/>
              </a:rPr>
              <a:t>SVM Model Implementation</a:t>
            </a:r>
            <a:endParaRPr lang="en-US" sz="4000" dirty="0"/>
          </a:p>
        </p:txBody>
      </p:sp>
      <p:pic>
        <p:nvPicPr>
          <p:cNvPr id="4" name="Image 1" descr="preencoded.png"/>
          <p:cNvPicPr>
            <a:picLocks noChangeAspect="1"/>
          </p:cNvPicPr>
          <p:nvPr/>
        </p:nvPicPr>
        <p:blipFill>
          <a:blip r:embed="rId2"/>
          <a:stretch>
            <a:fillRect/>
          </a:stretch>
        </p:blipFill>
        <p:spPr>
          <a:xfrm>
            <a:off x="716399" y="4162425"/>
            <a:ext cx="3299341" cy="818793"/>
          </a:xfrm>
          <a:prstGeom prst="rect">
            <a:avLst/>
          </a:prstGeom>
        </p:spPr>
      </p:pic>
      <p:sp>
        <p:nvSpPr>
          <p:cNvPr id="5" name="Text 1"/>
          <p:cNvSpPr/>
          <p:nvPr/>
        </p:nvSpPr>
        <p:spPr>
          <a:xfrm>
            <a:off x="921068" y="5288280"/>
            <a:ext cx="2558891" cy="319802"/>
          </a:xfrm>
          <a:prstGeom prst="rect">
            <a:avLst/>
          </a:prstGeom>
          <a:noFill/>
        </p:spPr>
        <p:txBody>
          <a:bodyPr wrap="none" lIns="0" tIns="0" rIns="0" bIns="0" rtlCol="0" anchor="t"/>
          <a:lstStyle/>
          <a:p>
            <a:pPr marL="0" indent="0" algn="l">
              <a:lnSpc>
                <a:spcPts val="2500"/>
              </a:lnSpc>
              <a:buNone/>
            </a:pPr>
            <a:r>
              <a:rPr lang="en-US" sz="2000" b="1" dirty="0">
                <a:solidFill>
                  <a:srgbClr val="2A2742"/>
                </a:solidFill>
                <a:latin typeface="Outfit Extra Bold" pitchFamily="34" charset="0"/>
                <a:ea typeface="Outfit Extra Bold" pitchFamily="34" charset="-122"/>
                <a:cs typeface="Outfit Extra Bold" pitchFamily="34" charset="-120"/>
              </a:rPr>
              <a:t>Kernel Selection</a:t>
            </a:r>
            <a:endParaRPr lang="en-US" sz="2000" dirty="0"/>
          </a:p>
        </p:txBody>
      </p:sp>
      <p:sp>
        <p:nvSpPr>
          <p:cNvPr id="6" name="Text 2"/>
          <p:cNvSpPr/>
          <p:nvPr/>
        </p:nvSpPr>
        <p:spPr>
          <a:xfrm>
            <a:off x="921068" y="5730835"/>
            <a:ext cx="2890004" cy="1637109"/>
          </a:xfrm>
          <a:prstGeom prst="rect">
            <a:avLst/>
          </a:prstGeom>
          <a:noFill/>
        </p:spPr>
        <p:txBody>
          <a:bodyPr wrap="square" lIns="0" tIns="0" rIns="0" bIns="0" rtlCol="0" anchor="t"/>
          <a:lstStyle/>
          <a:p>
            <a:pPr marL="0" indent="0" algn="l">
              <a:lnSpc>
                <a:spcPts val="255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Implement radial basis function (RBF) kernel for non-linear decision boundaries, capturing complex relationships between symptoms and diseases.</a:t>
            </a:r>
            <a:endParaRPr lang="en-US" sz="1600" dirty="0"/>
          </a:p>
        </p:txBody>
      </p:sp>
      <p:pic>
        <p:nvPicPr>
          <p:cNvPr id="7" name="Image 2" descr="preencoded.png"/>
          <p:cNvPicPr>
            <a:picLocks noChangeAspect="1"/>
          </p:cNvPicPr>
          <p:nvPr/>
        </p:nvPicPr>
        <p:blipFill>
          <a:blip r:embed="rId3"/>
          <a:stretch>
            <a:fillRect/>
          </a:stretch>
        </p:blipFill>
        <p:spPr>
          <a:xfrm>
            <a:off x="4015740" y="4162425"/>
            <a:ext cx="3299460" cy="818793"/>
          </a:xfrm>
          <a:prstGeom prst="rect">
            <a:avLst/>
          </a:prstGeom>
        </p:spPr>
      </p:pic>
      <p:sp>
        <p:nvSpPr>
          <p:cNvPr id="8" name="Text 3"/>
          <p:cNvSpPr/>
          <p:nvPr/>
        </p:nvSpPr>
        <p:spPr>
          <a:xfrm>
            <a:off x="4220408" y="5288280"/>
            <a:ext cx="2870835" cy="319802"/>
          </a:xfrm>
          <a:prstGeom prst="rect">
            <a:avLst/>
          </a:prstGeom>
          <a:noFill/>
        </p:spPr>
        <p:txBody>
          <a:bodyPr wrap="none" lIns="0" tIns="0" rIns="0" bIns="0" rtlCol="0" anchor="t"/>
          <a:lstStyle/>
          <a:p>
            <a:pPr marL="0" indent="0" algn="l">
              <a:lnSpc>
                <a:spcPts val="2500"/>
              </a:lnSpc>
              <a:buNone/>
            </a:pPr>
            <a:r>
              <a:rPr lang="en-US" sz="2000" b="1" dirty="0">
                <a:solidFill>
                  <a:srgbClr val="2A2742"/>
                </a:solidFill>
                <a:latin typeface="Outfit Extra Bold" pitchFamily="34" charset="0"/>
                <a:ea typeface="Outfit Extra Bold" pitchFamily="34" charset="-122"/>
                <a:cs typeface="Outfit Extra Bold" pitchFamily="34" charset="-120"/>
              </a:rPr>
              <a:t>Hyperparameter Tuning</a:t>
            </a:r>
            <a:endParaRPr lang="en-US" sz="2000" dirty="0"/>
          </a:p>
        </p:txBody>
      </p:sp>
      <p:sp>
        <p:nvSpPr>
          <p:cNvPr id="9" name="Text 4"/>
          <p:cNvSpPr/>
          <p:nvPr/>
        </p:nvSpPr>
        <p:spPr>
          <a:xfrm>
            <a:off x="4220408" y="5730835"/>
            <a:ext cx="2890123" cy="1637109"/>
          </a:xfrm>
          <a:prstGeom prst="rect">
            <a:avLst/>
          </a:prstGeom>
          <a:noFill/>
        </p:spPr>
        <p:txBody>
          <a:bodyPr wrap="square" lIns="0" tIns="0" rIns="0" bIns="0" rtlCol="0" anchor="t"/>
          <a:lstStyle/>
          <a:p>
            <a:pPr marL="0" indent="0" algn="l">
              <a:lnSpc>
                <a:spcPts val="255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Utilize grid search with cross-validation to optimize C and gamma parameters, balancing model complexity and generalization.</a:t>
            </a:r>
            <a:endParaRPr lang="en-US" sz="1600" dirty="0"/>
          </a:p>
        </p:txBody>
      </p:sp>
      <p:pic>
        <p:nvPicPr>
          <p:cNvPr id="10" name="Image 3" descr="preencoded.png"/>
          <p:cNvPicPr>
            <a:picLocks noChangeAspect="1"/>
          </p:cNvPicPr>
          <p:nvPr/>
        </p:nvPicPr>
        <p:blipFill>
          <a:blip r:embed="rId4"/>
          <a:stretch>
            <a:fillRect/>
          </a:stretch>
        </p:blipFill>
        <p:spPr>
          <a:xfrm>
            <a:off x="7315200" y="4162425"/>
            <a:ext cx="3299341" cy="818793"/>
          </a:xfrm>
          <a:prstGeom prst="rect">
            <a:avLst/>
          </a:prstGeom>
        </p:spPr>
      </p:pic>
      <p:sp>
        <p:nvSpPr>
          <p:cNvPr id="11" name="Text 5"/>
          <p:cNvSpPr/>
          <p:nvPr/>
        </p:nvSpPr>
        <p:spPr>
          <a:xfrm>
            <a:off x="7519868" y="5288280"/>
            <a:ext cx="2558891" cy="319802"/>
          </a:xfrm>
          <a:prstGeom prst="rect">
            <a:avLst/>
          </a:prstGeom>
          <a:noFill/>
        </p:spPr>
        <p:txBody>
          <a:bodyPr wrap="none" lIns="0" tIns="0" rIns="0" bIns="0" rtlCol="0" anchor="t"/>
          <a:lstStyle/>
          <a:p>
            <a:pPr marL="0" indent="0" algn="l">
              <a:lnSpc>
                <a:spcPts val="2500"/>
              </a:lnSpc>
              <a:buNone/>
            </a:pPr>
            <a:r>
              <a:rPr lang="en-US" sz="2000" b="1" dirty="0">
                <a:solidFill>
                  <a:srgbClr val="2A2742"/>
                </a:solidFill>
                <a:latin typeface="Outfit Extra Bold" pitchFamily="34" charset="0"/>
                <a:ea typeface="Outfit Extra Bold" pitchFamily="34" charset="-122"/>
                <a:cs typeface="Outfit Extra Bold" pitchFamily="34" charset="-120"/>
              </a:rPr>
              <a:t>Multi-class Strategy</a:t>
            </a:r>
            <a:endParaRPr lang="en-US" sz="2000" dirty="0"/>
          </a:p>
        </p:txBody>
      </p:sp>
      <p:sp>
        <p:nvSpPr>
          <p:cNvPr id="12" name="Text 6"/>
          <p:cNvSpPr/>
          <p:nvPr/>
        </p:nvSpPr>
        <p:spPr>
          <a:xfrm>
            <a:off x="7519868" y="5730835"/>
            <a:ext cx="2890004" cy="1637109"/>
          </a:xfrm>
          <a:prstGeom prst="rect">
            <a:avLst/>
          </a:prstGeom>
          <a:noFill/>
        </p:spPr>
        <p:txBody>
          <a:bodyPr wrap="square" lIns="0" tIns="0" rIns="0" bIns="0" rtlCol="0" anchor="t"/>
          <a:lstStyle/>
          <a:p>
            <a:pPr marL="0" indent="0" algn="l">
              <a:lnSpc>
                <a:spcPts val="255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Employ one-vs-one approach for multi-class classification, allowing the model to distinguish between multiple diseases effectively.</a:t>
            </a:r>
            <a:endParaRPr lang="en-US" sz="1600" dirty="0"/>
          </a:p>
        </p:txBody>
      </p:sp>
      <p:pic>
        <p:nvPicPr>
          <p:cNvPr id="13" name="Image 4" descr="preencoded.png"/>
          <p:cNvPicPr>
            <a:picLocks noChangeAspect="1"/>
          </p:cNvPicPr>
          <p:nvPr/>
        </p:nvPicPr>
        <p:blipFill>
          <a:blip r:embed="rId5"/>
          <a:stretch>
            <a:fillRect/>
          </a:stretch>
        </p:blipFill>
        <p:spPr>
          <a:xfrm>
            <a:off x="10614541" y="4162425"/>
            <a:ext cx="3299460" cy="818793"/>
          </a:xfrm>
          <a:prstGeom prst="rect">
            <a:avLst/>
          </a:prstGeom>
        </p:spPr>
      </p:pic>
      <p:sp>
        <p:nvSpPr>
          <p:cNvPr id="14" name="Text 7"/>
          <p:cNvSpPr/>
          <p:nvPr/>
        </p:nvSpPr>
        <p:spPr>
          <a:xfrm>
            <a:off x="10819209" y="5288280"/>
            <a:ext cx="2558891" cy="319802"/>
          </a:xfrm>
          <a:prstGeom prst="rect">
            <a:avLst/>
          </a:prstGeom>
          <a:noFill/>
        </p:spPr>
        <p:txBody>
          <a:bodyPr wrap="none" lIns="0" tIns="0" rIns="0" bIns="0" rtlCol="0" anchor="t"/>
          <a:lstStyle/>
          <a:p>
            <a:pPr marL="0" indent="0" algn="l">
              <a:lnSpc>
                <a:spcPts val="2500"/>
              </a:lnSpc>
              <a:buNone/>
            </a:pPr>
            <a:r>
              <a:rPr lang="en-US" sz="2000" b="1" dirty="0">
                <a:solidFill>
                  <a:srgbClr val="2A2742"/>
                </a:solidFill>
                <a:latin typeface="Outfit Extra Bold" pitchFamily="34" charset="0"/>
                <a:ea typeface="Outfit Extra Bold" pitchFamily="34" charset="-122"/>
                <a:cs typeface="Outfit Extra Bold" pitchFamily="34" charset="-120"/>
              </a:rPr>
              <a:t>Model Evaluation</a:t>
            </a:r>
            <a:endParaRPr lang="en-US" sz="2000" dirty="0"/>
          </a:p>
        </p:txBody>
      </p:sp>
      <p:sp>
        <p:nvSpPr>
          <p:cNvPr id="15" name="Text 8"/>
          <p:cNvSpPr/>
          <p:nvPr/>
        </p:nvSpPr>
        <p:spPr>
          <a:xfrm>
            <a:off x="10819209" y="5730835"/>
            <a:ext cx="2890123" cy="1637109"/>
          </a:xfrm>
          <a:prstGeom prst="rect">
            <a:avLst/>
          </a:prstGeom>
          <a:noFill/>
        </p:spPr>
        <p:txBody>
          <a:bodyPr wrap="square" lIns="0" tIns="0" rIns="0" bIns="0" rtlCol="0" anchor="t"/>
          <a:lstStyle/>
          <a:p>
            <a:pPr marL="0" indent="0" algn="l">
              <a:lnSpc>
                <a:spcPts val="2550"/>
              </a:lnSpc>
              <a:buNone/>
            </a:pPr>
            <a:r>
              <a:rPr lang="en-US" sz="1600" dirty="0">
                <a:solidFill>
                  <a:srgbClr val="2A2742"/>
                </a:solidFill>
                <a:latin typeface="Arimo" panose="020B0604020202020204" pitchFamily="34" charset="0"/>
                <a:ea typeface="Arimo" panose="020B0604020202020204" pitchFamily="34" charset="-122"/>
                <a:cs typeface="Arimo" panose="020B0604020202020204" pitchFamily="34" charset="-120"/>
              </a:rPr>
              <a:t>Assess performance using metrics such as accuracy, precision, recall, and F1-score, ensuring robust disease prediction capabilities.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009293"/>
            <a:ext cx="12723019" cy="708779"/>
          </a:xfrm>
          <a:prstGeom prst="rect">
            <a:avLst/>
          </a:prstGeom>
          <a:noFill/>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Facial Recognition Integration for Secure Access</a:t>
            </a:r>
            <a:endParaRPr lang="en-US" sz="4450" dirty="0"/>
          </a:p>
        </p:txBody>
      </p:sp>
      <p:sp>
        <p:nvSpPr>
          <p:cNvPr id="3" name="Shape 1"/>
          <p:cNvSpPr/>
          <p:nvPr/>
        </p:nvSpPr>
        <p:spPr>
          <a:xfrm>
            <a:off x="793790" y="2171700"/>
            <a:ext cx="6408063" cy="2410897"/>
          </a:xfrm>
          <a:prstGeom prst="roundRect">
            <a:avLst>
              <a:gd name="adj" fmla="val 3952"/>
            </a:avLst>
          </a:prstGeom>
          <a:solidFill>
            <a:srgbClr val="E9E6FA"/>
          </a:solidFill>
          <a:ln w="7620">
            <a:solidFill>
              <a:srgbClr val="BDB8DF"/>
            </a:solidFill>
            <a:prstDash val="solid"/>
          </a:ln>
        </p:spPr>
      </p:sp>
      <p:sp>
        <p:nvSpPr>
          <p:cNvPr id="4" name="Text 2"/>
          <p:cNvSpPr/>
          <p:nvPr/>
        </p:nvSpPr>
        <p:spPr>
          <a:xfrm>
            <a:off x="1028224" y="2406134"/>
            <a:ext cx="2835235" cy="354330"/>
          </a:xfrm>
          <a:prstGeom prst="rect">
            <a:avLst/>
          </a:prstGeom>
          <a:noFill/>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User Enrollment</a:t>
            </a:r>
            <a:endParaRPr lang="en-US" sz="2200" dirty="0"/>
          </a:p>
        </p:txBody>
      </p:sp>
      <p:sp>
        <p:nvSpPr>
          <p:cNvPr id="5" name="Text 3"/>
          <p:cNvSpPr/>
          <p:nvPr/>
        </p:nvSpPr>
        <p:spPr>
          <a:xfrm>
            <a:off x="1028224" y="2896553"/>
            <a:ext cx="5939195" cy="1451610"/>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Implement a secure enrollment process where users register their facial data using DeepFace. This data is stored securely, ensuring privacy and compliance with data protection regulations.</a:t>
            </a:r>
            <a:endParaRPr lang="en-US" sz="1750" dirty="0"/>
          </a:p>
        </p:txBody>
      </p:sp>
      <p:sp>
        <p:nvSpPr>
          <p:cNvPr id="6" name="Shape 4"/>
          <p:cNvSpPr/>
          <p:nvPr/>
        </p:nvSpPr>
        <p:spPr>
          <a:xfrm>
            <a:off x="7428667" y="2171700"/>
            <a:ext cx="6408063" cy="2410897"/>
          </a:xfrm>
          <a:prstGeom prst="roundRect">
            <a:avLst>
              <a:gd name="adj" fmla="val 3952"/>
            </a:avLst>
          </a:prstGeom>
          <a:solidFill>
            <a:srgbClr val="E9E6FA"/>
          </a:solidFill>
          <a:ln w="7620">
            <a:solidFill>
              <a:srgbClr val="BDB8DF"/>
            </a:solidFill>
            <a:prstDash val="solid"/>
          </a:ln>
        </p:spPr>
      </p:sp>
      <p:sp>
        <p:nvSpPr>
          <p:cNvPr id="7" name="Text 5"/>
          <p:cNvSpPr/>
          <p:nvPr/>
        </p:nvSpPr>
        <p:spPr>
          <a:xfrm>
            <a:off x="7663101" y="2406134"/>
            <a:ext cx="3071217" cy="354330"/>
          </a:xfrm>
          <a:prstGeom prst="rect">
            <a:avLst/>
          </a:prstGeom>
          <a:noFill/>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Authentication Process</a:t>
            </a:r>
            <a:endParaRPr lang="en-US" sz="2200" dirty="0"/>
          </a:p>
        </p:txBody>
      </p:sp>
      <p:sp>
        <p:nvSpPr>
          <p:cNvPr id="8" name="Text 6"/>
          <p:cNvSpPr/>
          <p:nvPr/>
        </p:nvSpPr>
        <p:spPr>
          <a:xfrm>
            <a:off x="7663101" y="2896553"/>
            <a:ext cx="5939195" cy="1451610"/>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Upon accessing the system, users undergo facial recognition. DeepFace compares the live facial data with the stored templates, granting access only upon successful matching.</a:t>
            </a:r>
            <a:endParaRPr lang="en-US" sz="1750" dirty="0"/>
          </a:p>
        </p:txBody>
      </p:sp>
      <p:sp>
        <p:nvSpPr>
          <p:cNvPr id="9" name="Shape 7"/>
          <p:cNvSpPr/>
          <p:nvPr/>
        </p:nvSpPr>
        <p:spPr>
          <a:xfrm>
            <a:off x="793790" y="4809411"/>
            <a:ext cx="6408063" cy="2410897"/>
          </a:xfrm>
          <a:prstGeom prst="roundRect">
            <a:avLst>
              <a:gd name="adj" fmla="val 3952"/>
            </a:avLst>
          </a:prstGeom>
          <a:solidFill>
            <a:srgbClr val="E9E6FA"/>
          </a:solidFill>
          <a:ln w="7620">
            <a:solidFill>
              <a:srgbClr val="BDB8DF"/>
            </a:solidFill>
            <a:prstDash val="solid"/>
          </a:ln>
        </p:spPr>
      </p:sp>
      <p:sp>
        <p:nvSpPr>
          <p:cNvPr id="10" name="Text 8"/>
          <p:cNvSpPr/>
          <p:nvPr/>
        </p:nvSpPr>
        <p:spPr>
          <a:xfrm>
            <a:off x="1028224" y="5043845"/>
            <a:ext cx="2835235" cy="354330"/>
          </a:xfrm>
          <a:prstGeom prst="rect">
            <a:avLst/>
          </a:prstGeom>
          <a:noFill/>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Security Measures</a:t>
            </a:r>
            <a:endParaRPr lang="en-US" sz="2200" dirty="0"/>
          </a:p>
        </p:txBody>
      </p:sp>
      <p:sp>
        <p:nvSpPr>
          <p:cNvPr id="11" name="Text 9"/>
          <p:cNvSpPr/>
          <p:nvPr/>
        </p:nvSpPr>
        <p:spPr>
          <a:xfrm>
            <a:off x="1028224" y="5534263"/>
            <a:ext cx="5939195" cy="1451610"/>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Incorporate liveness detection to prevent spoofing attempts.</a:t>
            </a:r>
            <a:endParaRPr lang="en-US" sz="1750" dirty="0"/>
          </a:p>
        </p:txBody>
      </p:sp>
      <p:sp>
        <p:nvSpPr>
          <p:cNvPr id="12" name="Shape 10"/>
          <p:cNvSpPr/>
          <p:nvPr/>
        </p:nvSpPr>
        <p:spPr>
          <a:xfrm>
            <a:off x="7428667" y="4809411"/>
            <a:ext cx="6408063" cy="2410897"/>
          </a:xfrm>
          <a:prstGeom prst="roundRect">
            <a:avLst>
              <a:gd name="adj" fmla="val 3952"/>
            </a:avLst>
          </a:prstGeom>
          <a:solidFill>
            <a:srgbClr val="E9E6FA"/>
          </a:solidFill>
          <a:ln w="7620">
            <a:solidFill>
              <a:srgbClr val="BDB8DF"/>
            </a:solidFill>
            <a:prstDash val="solid"/>
          </a:ln>
        </p:spPr>
      </p:sp>
      <p:sp>
        <p:nvSpPr>
          <p:cNvPr id="13" name="Text 11"/>
          <p:cNvSpPr/>
          <p:nvPr/>
        </p:nvSpPr>
        <p:spPr>
          <a:xfrm>
            <a:off x="7663101" y="5043845"/>
            <a:ext cx="4430792" cy="354330"/>
          </a:xfrm>
          <a:prstGeom prst="rect">
            <a:avLst/>
          </a:prstGeom>
          <a:noFill/>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Integration with Prediction Model</a:t>
            </a:r>
            <a:endParaRPr lang="en-US" sz="2200" dirty="0"/>
          </a:p>
        </p:txBody>
      </p:sp>
      <p:sp>
        <p:nvSpPr>
          <p:cNvPr id="14" name="Text 12"/>
          <p:cNvSpPr/>
          <p:nvPr/>
        </p:nvSpPr>
        <p:spPr>
          <a:xfrm>
            <a:off x="7663101" y="5534263"/>
            <a:ext cx="5939195" cy="1451610"/>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Seamlessly connect the facial recognition system with the symptom-based prediction model, ensuring that only authorized users can access and interact with the sensitive health prediction tools.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995607"/>
            <a:ext cx="8719542" cy="708779"/>
          </a:xfrm>
          <a:prstGeom prst="rect">
            <a:avLst/>
          </a:prstGeom>
          <a:noFill/>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Results and Performance Metrics</a:t>
            </a:r>
            <a:endParaRPr lang="en-US" sz="4450" dirty="0"/>
          </a:p>
        </p:txBody>
      </p:sp>
      <p:sp>
        <p:nvSpPr>
          <p:cNvPr id="3" name="Text 1"/>
          <p:cNvSpPr/>
          <p:nvPr/>
        </p:nvSpPr>
        <p:spPr>
          <a:xfrm>
            <a:off x="793790" y="3271361"/>
            <a:ext cx="2835235" cy="354330"/>
          </a:xfrm>
          <a:prstGeom prst="rect">
            <a:avLst/>
          </a:prstGeom>
          <a:noFill/>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Model Accuracy</a:t>
            </a:r>
            <a:endParaRPr lang="en-US" sz="2200" dirty="0"/>
          </a:p>
        </p:txBody>
      </p:sp>
      <p:sp>
        <p:nvSpPr>
          <p:cNvPr id="4" name="Text 2"/>
          <p:cNvSpPr/>
          <p:nvPr/>
        </p:nvSpPr>
        <p:spPr>
          <a:xfrm>
            <a:off x="793790" y="3852505"/>
            <a:ext cx="3978116" cy="2177415"/>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The SVM model achieved an highly accurate result in the disease prediction based on symptom data, demonstrating its effectiveness in distinguishing between various health conditions.</a:t>
            </a:r>
            <a:endParaRPr lang="en-US" sz="1750" dirty="0"/>
          </a:p>
        </p:txBody>
      </p:sp>
      <p:sp>
        <p:nvSpPr>
          <p:cNvPr id="5" name="Text 3"/>
          <p:cNvSpPr/>
          <p:nvPr/>
        </p:nvSpPr>
        <p:spPr>
          <a:xfrm>
            <a:off x="5332928" y="3271361"/>
            <a:ext cx="2835235" cy="354330"/>
          </a:xfrm>
          <a:prstGeom prst="rect">
            <a:avLst/>
          </a:prstGeom>
          <a:noFill/>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Precision and Recall</a:t>
            </a:r>
            <a:endParaRPr lang="en-US" sz="2200" dirty="0"/>
          </a:p>
        </p:txBody>
      </p:sp>
      <p:sp>
        <p:nvSpPr>
          <p:cNvPr id="6" name="Text 4"/>
          <p:cNvSpPr/>
          <p:nvPr/>
        </p:nvSpPr>
        <p:spPr>
          <a:xfrm>
            <a:off x="5332928" y="3852505"/>
            <a:ext cx="3978116" cy="1814513"/>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Average precision of 0.87 and recall of 0.85 across all disease categories, indicating a balanced performance in correctly identifying positive cases while minimizing false positives.</a:t>
            </a:r>
            <a:endParaRPr lang="en-US" sz="1750" dirty="0"/>
          </a:p>
        </p:txBody>
      </p:sp>
      <p:sp>
        <p:nvSpPr>
          <p:cNvPr id="7" name="Text 5"/>
          <p:cNvSpPr/>
          <p:nvPr/>
        </p:nvSpPr>
        <p:spPr>
          <a:xfrm>
            <a:off x="9872067" y="3271361"/>
            <a:ext cx="2835235" cy="354330"/>
          </a:xfrm>
          <a:prstGeom prst="rect">
            <a:avLst/>
          </a:prstGeom>
          <a:noFill/>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F1-Score</a:t>
            </a:r>
            <a:endParaRPr lang="en-US" sz="2200" dirty="0"/>
          </a:p>
        </p:txBody>
      </p:sp>
      <p:sp>
        <p:nvSpPr>
          <p:cNvPr id="8" name="Text 6"/>
          <p:cNvSpPr/>
          <p:nvPr/>
        </p:nvSpPr>
        <p:spPr>
          <a:xfrm>
            <a:off x="9872067" y="3852505"/>
            <a:ext cx="3978116" cy="1451610"/>
          </a:xfrm>
          <a:prstGeom prst="rect">
            <a:avLst/>
          </a:prstGeom>
          <a:noFill/>
        </p:spPr>
        <p:txBody>
          <a:bodyPr wrap="square" lIns="0" tIns="0" rIns="0" bIns="0" rtlCol="0" anchor="t"/>
          <a:lstStyle/>
          <a:p>
            <a:pPr marL="0" indent="0">
              <a:lnSpc>
                <a:spcPts val="2850"/>
              </a:lnSpc>
              <a:buNone/>
            </a:pPr>
            <a:r>
              <a:rPr lang="en-US" sz="1750" dirty="0">
                <a:solidFill>
                  <a:srgbClr val="2A2742"/>
                </a:solidFill>
                <a:latin typeface="Arimo" panose="020B0604020202020204" pitchFamily="34" charset="0"/>
                <a:ea typeface="Arimo" panose="020B0604020202020204" pitchFamily="34" charset="-122"/>
                <a:cs typeface="Arimo" panose="020B0604020202020204" pitchFamily="34" charset="-120"/>
              </a:rPr>
              <a:t>An F1-score of 0.86 was achieved, showcasing the model's ability to maintain a good balance between precision and recall in its predictions.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6992</Words>
  <Application>WPS Presentation</Application>
  <PresentationFormat>On-screen Show (16:9)</PresentationFormat>
  <Paragraphs>208</Paragraphs>
  <Slides>11</Slides>
  <Notes>11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11</vt:i4>
      </vt:variant>
    </vt:vector>
  </HeadingPairs>
  <TitlesOfParts>
    <vt:vector size="24" baseType="lpstr">
      <vt:lpstr>Arial</vt:lpstr>
      <vt:lpstr>SimSun</vt:lpstr>
      <vt:lpstr>Wingdings</vt:lpstr>
      <vt:lpstr>Outfit Extra Bold</vt:lpstr>
      <vt:lpstr>Outfit Extra Bold</vt:lpstr>
      <vt:lpstr>Outfit Extra Bold</vt:lpstr>
      <vt:lpstr>Arimo</vt:lpstr>
      <vt:lpstr>Arimo</vt:lpstr>
      <vt:lpstr>Arimo</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Utkarsh</cp:lastModifiedBy>
  <cp:revision>3</cp:revision>
  <dcterms:created xsi:type="dcterms:W3CDTF">2024-10-14T12:16:00Z</dcterms:created>
  <dcterms:modified xsi:type="dcterms:W3CDTF">2024-10-14T16:29:19Z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3B5BCB4C918E4E7BAE1C7E9562CADE69_13</vt:lpwstr>
  </property>
  <property fmtid="{D5CDD505-2E9C-101B-9397-08002B2CF9AE}" pid="3" name="KSOProductBuildVer">
    <vt:lpwstr>1033-12.2.0.18586</vt:lpwstr>
  </property>
</Properties>
</file>